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2"/>
  </p:sldMasterIdLst>
  <p:notesMasterIdLst>
    <p:notesMasterId r:id="rId33"/>
  </p:notesMasterIdLst>
  <p:handoutMasterIdLst>
    <p:handoutMasterId r:id="rId34"/>
  </p:handoutMasterIdLst>
  <p:sldIdLst>
    <p:sldId id="256" r:id="rId3"/>
    <p:sldId id="350" r:id="rId4"/>
    <p:sldId id="351" r:id="rId5"/>
    <p:sldId id="353" r:id="rId6"/>
    <p:sldId id="354" r:id="rId7"/>
    <p:sldId id="348" r:id="rId8"/>
    <p:sldId id="355" r:id="rId9"/>
    <p:sldId id="356" r:id="rId10"/>
    <p:sldId id="347" r:id="rId11"/>
    <p:sldId id="349" r:id="rId12"/>
    <p:sldId id="357" r:id="rId13"/>
    <p:sldId id="358" r:id="rId14"/>
    <p:sldId id="359" r:id="rId15"/>
    <p:sldId id="360" r:id="rId16"/>
    <p:sldId id="361" r:id="rId17"/>
    <p:sldId id="362" r:id="rId18"/>
    <p:sldId id="363" r:id="rId19"/>
    <p:sldId id="364" r:id="rId20"/>
    <p:sldId id="365" r:id="rId21"/>
    <p:sldId id="371" r:id="rId22"/>
    <p:sldId id="372" r:id="rId23"/>
    <p:sldId id="373" r:id="rId24"/>
    <p:sldId id="374" r:id="rId25"/>
    <p:sldId id="375" r:id="rId26"/>
    <p:sldId id="376" r:id="rId27"/>
    <p:sldId id="366" r:id="rId28"/>
    <p:sldId id="367" r:id="rId29"/>
    <p:sldId id="368" r:id="rId30"/>
    <p:sldId id="369" r:id="rId31"/>
    <p:sldId id="370" r:id="rId32"/>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6" autoAdjust="0"/>
    <p:restoredTop sz="93372" autoAdjust="0"/>
  </p:normalViewPr>
  <p:slideViewPr>
    <p:cSldViewPr>
      <p:cViewPr>
        <p:scale>
          <a:sx n="112" d="100"/>
          <a:sy n="112" d="100"/>
        </p:scale>
        <p:origin x="-624" y="456"/>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sorterViewPr>
    <p:cViewPr>
      <p:scale>
        <a:sx n="110" d="100"/>
        <a:sy n="11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46347" cy="496491"/>
          </a:xfrm>
          <a:prstGeom prst="rect">
            <a:avLst/>
          </a:prstGeom>
        </p:spPr>
        <p:txBody>
          <a:bodyPr/>
          <a:lstStyle/>
          <a:p>
            <a:endParaRPr lang="fr-FR" smtClean="0"/>
          </a:p>
        </p:txBody>
      </p:sp>
      <p:sp>
        <p:nvSpPr>
          <p:cNvPr id="24" name="Rectangle 24"/>
          <p:cNvSpPr>
            <a:spLocks noGrp="1"/>
          </p:cNvSpPr>
          <p:nvPr>
            <p:ph type="dt" sz="quarter" idx="1"/>
          </p:nvPr>
        </p:nvSpPr>
        <p:spPr>
          <a:xfrm>
            <a:off x="3851342" y="0"/>
            <a:ext cx="2946347" cy="496491"/>
          </a:xfrm>
          <a:prstGeom prst="rect">
            <a:avLst/>
          </a:prstGeom>
        </p:spPr>
        <p:txBody>
          <a:bodyPr/>
          <a:lstStyle/>
          <a:p>
            <a:fld id="{A849C5AD-4428-4E9C-9C84-11B72C9365FB}" type="datetimeFigureOut">
              <a:rPr lang="fr-FR" smtClean="0"/>
              <a:pPr/>
              <a:t>21/01/2019</a:t>
            </a:fld>
            <a:endParaRPr lang="fr-FR" smtClean="0"/>
          </a:p>
        </p:txBody>
      </p:sp>
      <p:sp>
        <p:nvSpPr>
          <p:cNvPr id="30" name="Rectangle 30"/>
          <p:cNvSpPr>
            <a:spLocks noGrp="1"/>
          </p:cNvSpPr>
          <p:nvPr>
            <p:ph type="ftr" sz="quarter" idx="2"/>
          </p:nvPr>
        </p:nvSpPr>
        <p:spPr>
          <a:xfrm>
            <a:off x="0" y="9431599"/>
            <a:ext cx="2946347" cy="496491"/>
          </a:xfrm>
          <a:prstGeom prst="rect">
            <a:avLst/>
          </a:prstGeom>
        </p:spPr>
        <p:txBody>
          <a:bodyPr/>
          <a:lstStyle/>
          <a:p>
            <a:endParaRPr lang="fr-FR" smtClean="0"/>
          </a:p>
        </p:txBody>
      </p:sp>
      <p:sp>
        <p:nvSpPr>
          <p:cNvPr id="18" name="Rectangle 18"/>
          <p:cNvSpPr>
            <a:spLocks noGrp="1"/>
          </p:cNvSpPr>
          <p:nvPr>
            <p:ph type="sldNum" sz="quarter" idx="3"/>
          </p:nvPr>
        </p:nvSpPr>
        <p:spPr>
          <a:xfrm>
            <a:off x="3851342" y="9431599"/>
            <a:ext cx="2946347" cy="496491"/>
          </a:xfrm>
          <a:prstGeom prst="rect">
            <a:avLst/>
          </a:prstGeom>
        </p:spPr>
        <p:txBody>
          <a:bodyPr/>
          <a:lstStyle/>
          <a:p>
            <a:fld id="{8C596567-A38F-4CEF-B37F-9B9D120D62CE}" type="slidenum">
              <a:rPr lang="fr-FR" smtClean="0"/>
              <a:pPr/>
              <a:t>‹N°›</a:t>
            </a:fld>
            <a:endParaRPr lang="fr-FR" smtClean="0"/>
          </a:p>
        </p:txBody>
      </p:sp>
    </p:spTree>
    <p:extLst>
      <p:ext uri="{BB962C8B-B14F-4D97-AF65-F5344CB8AC3E}">
        <p14:creationId xmlns:p14="http://schemas.microsoft.com/office/powerpoint/2010/main" xmlns="" val="322467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46347" cy="496491"/>
          </a:xfrm>
          <a:prstGeom prst="rect">
            <a:avLst/>
          </a:prstGeom>
        </p:spPr>
        <p:txBody>
          <a:bodyPr/>
          <a:lstStyle/>
          <a:p>
            <a:endParaRPr lang="fr-FR"/>
          </a:p>
        </p:txBody>
      </p:sp>
      <p:sp>
        <p:nvSpPr>
          <p:cNvPr id="15" name="Rectangle 15"/>
          <p:cNvSpPr>
            <a:spLocks noGrp="1"/>
          </p:cNvSpPr>
          <p:nvPr>
            <p:ph type="dt" idx="1"/>
          </p:nvPr>
        </p:nvSpPr>
        <p:spPr>
          <a:xfrm>
            <a:off x="3851342" y="0"/>
            <a:ext cx="2946347" cy="496491"/>
          </a:xfrm>
          <a:prstGeom prst="rect">
            <a:avLst/>
          </a:prstGeom>
        </p:spPr>
        <p:txBody>
          <a:bodyPr/>
          <a:lstStyle/>
          <a:p>
            <a:fld id="{D7547E60-4BE7-4E4E-9AAA-5EE35AEC995C}" type="datetimeFigureOut">
              <a:rPr lang="fr-FR"/>
              <a:pPr/>
              <a:t>21/01/2019</a:t>
            </a:fld>
            <a:endParaRPr lang="fr-FR"/>
          </a:p>
        </p:txBody>
      </p:sp>
      <p:sp>
        <p:nvSpPr>
          <p:cNvPr id="23" name="Rectangle 2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anchor="ctr"/>
          <a:lstStyle/>
          <a:p>
            <a:endParaRPr lang="fr-FR"/>
          </a:p>
        </p:txBody>
      </p:sp>
      <p:sp>
        <p:nvSpPr>
          <p:cNvPr id="5" name="Rectangle 5"/>
          <p:cNvSpPr>
            <a:spLocks noGrp="1"/>
          </p:cNvSpPr>
          <p:nvPr>
            <p:ph type="body" sz="quarter" idx="3"/>
          </p:nvPr>
        </p:nvSpPr>
        <p:spPr>
          <a:xfrm>
            <a:off x="679927" y="4716661"/>
            <a:ext cx="5439410" cy="4468416"/>
          </a:xfrm>
          <a:prstGeom prst="rect">
            <a:avLst/>
          </a:prstGeom>
        </p:spPr>
        <p:txBody>
          <a:bodyPr/>
          <a:lstStyle/>
          <a:p>
            <a:pPr lvl="0"/>
            <a:r>
              <a:rPr lang="fr-FR"/>
              <a:t>Cliquer ici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8" name="Rectangle 18"/>
          <p:cNvSpPr>
            <a:spLocks noGrp="1"/>
          </p:cNvSpPr>
          <p:nvPr>
            <p:ph type="ftr" sz="quarter" idx="4"/>
          </p:nvPr>
        </p:nvSpPr>
        <p:spPr>
          <a:xfrm>
            <a:off x="0" y="9431599"/>
            <a:ext cx="2946347" cy="496491"/>
          </a:xfrm>
          <a:prstGeom prst="rect">
            <a:avLst/>
          </a:prstGeom>
        </p:spPr>
        <p:txBody>
          <a:bodyPr/>
          <a:lstStyle/>
          <a:p>
            <a:endParaRPr lang="fr-FR"/>
          </a:p>
        </p:txBody>
      </p:sp>
      <p:sp>
        <p:nvSpPr>
          <p:cNvPr id="28" name="Rectangle 28"/>
          <p:cNvSpPr>
            <a:spLocks noGrp="1"/>
          </p:cNvSpPr>
          <p:nvPr>
            <p:ph type="sldNum" sz="quarter" idx="5"/>
          </p:nvPr>
        </p:nvSpPr>
        <p:spPr>
          <a:xfrm>
            <a:off x="3851342" y="9431599"/>
            <a:ext cx="2946347" cy="496491"/>
          </a:xfrm>
          <a:prstGeom prst="rect">
            <a:avLst/>
          </a:prstGeom>
        </p:spPr>
        <p:txBody>
          <a:bodyPr/>
          <a:lstStyle/>
          <a:p>
            <a:fld id="{CA077768-21C8-4125-A345-258E48D2EED0}" type="slidenum">
              <a:rPr/>
              <a:pPr/>
              <a:t>‹N°›</a:t>
            </a:fld>
            <a:endParaRPr lang="fr-FR"/>
          </a:p>
        </p:txBody>
      </p:sp>
    </p:spTree>
    <p:extLst>
      <p:ext uri="{BB962C8B-B14F-4D97-AF65-F5344CB8AC3E}">
        <p14:creationId xmlns:p14="http://schemas.microsoft.com/office/powerpoint/2010/main" xmlns="" val="1482711602"/>
      </p:ext>
    </p:extLst>
  </p:cSld>
  <p:clrMap bg1="lt1" tx1="dk1" bg2="lt2" tx2="dk2" accent1="accent1" accent2="accent2" accent3="accent3" accent4="accent4" accent5="accent5" accent6="accent6" hlink="hlink" folHlink="folHlink"/>
  <p:notesStyle>
    <a:lvl1pPr marL="0" algn="l" rtl="0" latinLnBrk="0">
      <a:defRPr lang="fr-FR" sz="1200" kern="1200">
        <a:solidFill>
          <a:schemeClr val="tx1"/>
        </a:solidFill>
        <a:latin typeface="+mn-lt"/>
        <a:ea typeface="+mn-ea"/>
        <a:cs typeface="+mn-cs"/>
      </a:defRPr>
    </a:lvl1pPr>
    <a:lvl2pPr marL="457200" algn="l" rtl="0">
      <a:defRPr lang="fr-FR" sz="1200" kern="1200">
        <a:solidFill>
          <a:schemeClr val="tx1"/>
        </a:solidFill>
        <a:latin typeface="+mn-lt"/>
        <a:ea typeface="+mn-ea"/>
        <a:cs typeface="+mn-cs"/>
      </a:defRPr>
    </a:lvl2pPr>
    <a:lvl3pPr marL="914400" algn="l" rtl="0">
      <a:defRPr lang="fr-FR" sz="1200" kern="1200">
        <a:solidFill>
          <a:schemeClr val="tx1"/>
        </a:solidFill>
        <a:latin typeface="+mn-lt"/>
        <a:ea typeface="+mn-ea"/>
        <a:cs typeface="+mn-cs"/>
      </a:defRPr>
    </a:lvl3pPr>
    <a:lvl4pPr marL="1371600" algn="l" rtl="0">
      <a:defRPr lang="fr-FR" sz="1200" kern="1200">
        <a:solidFill>
          <a:schemeClr val="tx1"/>
        </a:solidFill>
        <a:latin typeface="+mn-lt"/>
        <a:ea typeface="+mn-ea"/>
        <a:cs typeface="+mn-cs"/>
      </a:defRPr>
    </a:lvl4pPr>
    <a:lvl5pPr marL="1828800" algn="l" rtl="0">
      <a:defRPr lang="fr-FR" sz="1200" kern="1200">
        <a:solidFill>
          <a:schemeClr val="tx1"/>
        </a:solidFill>
        <a:latin typeface="+mn-lt"/>
        <a:ea typeface="+mn-ea"/>
        <a:cs typeface="+mn-cs"/>
      </a:defRPr>
    </a:lvl5pPr>
    <a:lvl6pPr marL="2286000" algn="l" rtl="0">
      <a:defRPr lang="fr-FR" sz="1200" kern="1200">
        <a:solidFill>
          <a:schemeClr val="tx1"/>
        </a:solidFill>
        <a:latin typeface="+mn-lt"/>
        <a:ea typeface="+mn-ea"/>
        <a:cs typeface="+mn-cs"/>
      </a:defRPr>
    </a:lvl6pPr>
    <a:lvl7pPr marL="2743200" algn="l" rtl="0">
      <a:defRPr lang="fr-FR" sz="1200" kern="1200">
        <a:solidFill>
          <a:schemeClr val="tx1"/>
        </a:solidFill>
        <a:latin typeface="+mn-lt"/>
        <a:ea typeface="+mn-ea"/>
        <a:cs typeface="+mn-cs"/>
      </a:defRPr>
    </a:lvl7pPr>
    <a:lvl8pPr marL="3200400" algn="l" rtl="0">
      <a:defRPr lang="fr-FR" sz="1200" kern="1200">
        <a:solidFill>
          <a:schemeClr val="tx1"/>
        </a:solidFill>
        <a:latin typeface="+mn-lt"/>
        <a:ea typeface="+mn-ea"/>
        <a:cs typeface="+mn-cs"/>
      </a:defRPr>
    </a:lvl8pPr>
    <a:lvl9pPr marL="3657600" algn="l" rtl="0">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400" dirty="0"/>
          </a:p>
        </p:txBody>
      </p:sp>
      <p:sp>
        <p:nvSpPr>
          <p:cNvPr id="4" name="Espace réservé du numéro de diapositive 3"/>
          <p:cNvSpPr>
            <a:spLocks noGrp="1"/>
          </p:cNvSpPr>
          <p:nvPr>
            <p:ph type="sldNum" sz="quarter" idx="10"/>
          </p:nvPr>
        </p:nvSpPr>
        <p:spPr/>
        <p:txBody>
          <a:bodyPr/>
          <a:lstStyle/>
          <a:p>
            <a:fld id="{CA077768-21C8-4125-A345-258E48D2EED0}" type="slidenum">
              <a:rPr lang="uk-UA" smtClean="0"/>
              <a:pPr/>
              <a:t>2</a:t>
            </a:fld>
            <a:endParaRPr lang="uk-UA"/>
          </a:p>
        </p:txBody>
      </p:sp>
    </p:spTree>
    <p:extLst>
      <p:ext uri="{BB962C8B-B14F-4D97-AF65-F5344CB8AC3E}">
        <p14:creationId xmlns:p14="http://schemas.microsoft.com/office/powerpoint/2010/main" xmlns="" val="4061298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A077768-21C8-4125-A345-258E48D2EED0}" type="slidenum">
              <a:rPr lang="fr-FR" smtClean="0"/>
              <a:pPr/>
              <a:t>12</a:t>
            </a:fld>
            <a:endParaRPr lang="fr-FR"/>
          </a:p>
        </p:txBody>
      </p:sp>
    </p:spTree>
    <p:extLst>
      <p:ext uri="{BB962C8B-B14F-4D97-AF65-F5344CB8AC3E}">
        <p14:creationId xmlns:p14="http://schemas.microsoft.com/office/powerpoint/2010/main" xmlns="" val="85578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A077768-21C8-4125-A345-258E48D2EED0}" type="slidenum">
              <a:rPr lang="fr-FR" smtClean="0"/>
              <a:pPr/>
              <a:t>17</a:t>
            </a:fld>
            <a:endParaRPr lang="fr-FR"/>
          </a:p>
        </p:txBody>
      </p:sp>
    </p:spTree>
    <p:extLst>
      <p:ext uri="{BB962C8B-B14F-4D97-AF65-F5344CB8AC3E}">
        <p14:creationId xmlns:p14="http://schemas.microsoft.com/office/powerpoint/2010/main" xmlns="" val="85578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A077768-21C8-4125-A345-258E48D2EED0}" type="slidenum">
              <a:rPr lang="fr-FR" smtClean="0"/>
              <a:pPr/>
              <a:t>18</a:t>
            </a:fld>
            <a:endParaRPr lang="fr-FR"/>
          </a:p>
        </p:txBody>
      </p:sp>
    </p:spTree>
    <p:extLst>
      <p:ext uri="{BB962C8B-B14F-4D97-AF65-F5344CB8AC3E}">
        <p14:creationId xmlns:p14="http://schemas.microsoft.com/office/powerpoint/2010/main" xmlns="" val="85578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A077768-21C8-4125-A345-258E48D2EED0}" type="slidenum">
              <a:rPr lang="fr-FR" smtClean="0"/>
              <a:pPr/>
              <a:t>19</a:t>
            </a:fld>
            <a:endParaRPr lang="fr-FR"/>
          </a:p>
        </p:txBody>
      </p:sp>
    </p:spTree>
    <p:extLst>
      <p:ext uri="{BB962C8B-B14F-4D97-AF65-F5344CB8AC3E}">
        <p14:creationId xmlns:p14="http://schemas.microsoft.com/office/powerpoint/2010/main" xmlns="" val="85578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A077768-21C8-4125-A345-258E48D2EED0}" type="slidenum">
              <a:rPr lang="fr-FR" smtClean="0"/>
              <a:pPr/>
              <a:t>20</a:t>
            </a:fld>
            <a:endParaRPr lang="fr-FR"/>
          </a:p>
        </p:txBody>
      </p:sp>
    </p:spTree>
    <p:extLst>
      <p:ext uri="{BB962C8B-B14F-4D97-AF65-F5344CB8AC3E}">
        <p14:creationId xmlns:p14="http://schemas.microsoft.com/office/powerpoint/2010/main" xmlns="" val="3862507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A077768-21C8-4125-A345-258E48D2EED0}" type="slidenum">
              <a:rPr lang="fr-FR" smtClean="0"/>
              <a:pPr/>
              <a:t>21</a:t>
            </a:fld>
            <a:endParaRPr lang="fr-FR"/>
          </a:p>
        </p:txBody>
      </p:sp>
    </p:spTree>
    <p:extLst>
      <p:ext uri="{BB962C8B-B14F-4D97-AF65-F5344CB8AC3E}">
        <p14:creationId xmlns:p14="http://schemas.microsoft.com/office/powerpoint/2010/main" xmlns="" val="1803224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A077768-21C8-4125-A345-258E48D2EED0}" type="slidenum">
              <a:rPr lang="fr-FR" smtClean="0"/>
              <a:pPr/>
              <a:t>22</a:t>
            </a:fld>
            <a:endParaRPr lang="fr-FR"/>
          </a:p>
        </p:txBody>
      </p:sp>
    </p:spTree>
    <p:extLst>
      <p:ext uri="{BB962C8B-B14F-4D97-AF65-F5344CB8AC3E}">
        <p14:creationId xmlns:p14="http://schemas.microsoft.com/office/powerpoint/2010/main" xmlns="" val="1803224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A077768-21C8-4125-A345-258E48D2EED0}" type="slidenum">
              <a:rPr lang="fr-FR" smtClean="0"/>
              <a:pPr/>
              <a:t>23</a:t>
            </a:fld>
            <a:endParaRPr lang="fr-FR"/>
          </a:p>
        </p:txBody>
      </p:sp>
    </p:spTree>
    <p:extLst>
      <p:ext uri="{BB962C8B-B14F-4D97-AF65-F5344CB8AC3E}">
        <p14:creationId xmlns:p14="http://schemas.microsoft.com/office/powerpoint/2010/main" xmlns="" val="1803224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A077768-21C8-4125-A345-258E48D2EED0}" type="slidenum">
              <a:rPr lang="fr-FR" smtClean="0"/>
              <a:pPr/>
              <a:t>24</a:t>
            </a:fld>
            <a:endParaRPr lang="fr-FR"/>
          </a:p>
        </p:txBody>
      </p:sp>
    </p:spTree>
    <p:extLst>
      <p:ext uri="{BB962C8B-B14F-4D97-AF65-F5344CB8AC3E}">
        <p14:creationId xmlns:p14="http://schemas.microsoft.com/office/powerpoint/2010/main" xmlns="" val="1803224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A077768-21C8-4125-A345-258E48D2EED0}" type="slidenum">
              <a:rPr lang="fr-FR" smtClean="0"/>
              <a:pPr/>
              <a:t>25</a:t>
            </a:fld>
            <a:endParaRPr lang="fr-FR"/>
          </a:p>
        </p:txBody>
      </p:sp>
    </p:spTree>
    <p:extLst>
      <p:ext uri="{BB962C8B-B14F-4D97-AF65-F5344CB8AC3E}">
        <p14:creationId xmlns:p14="http://schemas.microsoft.com/office/powerpoint/2010/main" xmlns="" val="1803224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400" dirty="0"/>
          </a:p>
        </p:txBody>
      </p:sp>
      <p:sp>
        <p:nvSpPr>
          <p:cNvPr id="4" name="Espace réservé du numéro de diapositive 3"/>
          <p:cNvSpPr>
            <a:spLocks noGrp="1"/>
          </p:cNvSpPr>
          <p:nvPr>
            <p:ph type="sldNum" sz="quarter" idx="10"/>
          </p:nvPr>
        </p:nvSpPr>
        <p:spPr/>
        <p:txBody>
          <a:bodyPr/>
          <a:lstStyle/>
          <a:p>
            <a:fld id="{CA077768-21C8-4125-A345-258E48D2EED0}" type="slidenum">
              <a:rPr lang="uk-UA" smtClean="0"/>
              <a:pPr/>
              <a:t>3</a:t>
            </a:fld>
            <a:endParaRPr lang="uk-UA"/>
          </a:p>
        </p:txBody>
      </p:sp>
    </p:spTree>
    <p:extLst>
      <p:ext uri="{BB962C8B-B14F-4D97-AF65-F5344CB8AC3E}">
        <p14:creationId xmlns:p14="http://schemas.microsoft.com/office/powerpoint/2010/main" xmlns="" val="4074383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A077768-21C8-4125-A345-258E48D2EED0}" type="slidenum">
              <a:rPr lang="fr-FR" smtClean="0"/>
              <a:pPr/>
              <a:t>26</a:t>
            </a:fld>
            <a:endParaRPr lang="fr-FR"/>
          </a:p>
        </p:txBody>
      </p:sp>
    </p:spTree>
    <p:extLst>
      <p:ext uri="{BB962C8B-B14F-4D97-AF65-F5344CB8AC3E}">
        <p14:creationId xmlns:p14="http://schemas.microsoft.com/office/powerpoint/2010/main" xmlns="" val="3615161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277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3277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C2CA6C-F86C-49CA-BCF6-12A2C33D71DE}" type="slidenum">
              <a:rPr lang="fr-FR" smtClean="0"/>
              <a:pPr/>
              <a:t>29</a:t>
            </a:fld>
            <a:endParaRPr lang="fr-FR" smtClean="0"/>
          </a:p>
        </p:txBody>
      </p:sp>
    </p:spTree>
    <p:extLst>
      <p:ext uri="{BB962C8B-B14F-4D97-AF65-F5344CB8AC3E}">
        <p14:creationId xmlns:p14="http://schemas.microsoft.com/office/powerpoint/2010/main" xmlns="" val="2715177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400" dirty="0"/>
          </a:p>
        </p:txBody>
      </p:sp>
      <p:sp>
        <p:nvSpPr>
          <p:cNvPr id="4" name="Espace réservé du numéro de diapositive 3"/>
          <p:cNvSpPr>
            <a:spLocks noGrp="1"/>
          </p:cNvSpPr>
          <p:nvPr>
            <p:ph type="sldNum" sz="quarter" idx="10"/>
          </p:nvPr>
        </p:nvSpPr>
        <p:spPr/>
        <p:txBody>
          <a:bodyPr/>
          <a:lstStyle/>
          <a:p>
            <a:fld id="{CA077768-21C8-4125-A345-258E48D2EED0}" type="slidenum">
              <a:rPr lang="uk-UA" smtClean="0"/>
              <a:pPr/>
              <a:t>4</a:t>
            </a:fld>
            <a:endParaRPr lang="uk-UA"/>
          </a:p>
        </p:txBody>
      </p:sp>
    </p:spTree>
    <p:extLst>
      <p:ext uri="{BB962C8B-B14F-4D97-AF65-F5344CB8AC3E}">
        <p14:creationId xmlns:p14="http://schemas.microsoft.com/office/powerpoint/2010/main" xmlns="" val="387572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400" dirty="0"/>
          </a:p>
        </p:txBody>
      </p:sp>
      <p:sp>
        <p:nvSpPr>
          <p:cNvPr id="4" name="Espace réservé du numéro de diapositive 3"/>
          <p:cNvSpPr>
            <a:spLocks noGrp="1"/>
          </p:cNvSpPr>
          <p:nvPr>
            <p:ph type="sldNum" sz="quarter" idx="10"/>
          </p:nvPr>
        </p:nvSpPr>
        <p:spPr/>
        <p:txBody>
          <a:bodyPr/>
          <a:lstStyle/>
          <a:p>
            <a:fld id="{CA077768-21C8-4125-A345-258E48D2EED0}" type="slidenum">
              <a:rPr lang="uk-UA" smtClean="0"/>
              <a:pPr/>
              <a:t>5</a:t>
            </a:fld>
            <a:endParaRPr lang="uk-UA"/>
          </a:p>
        </p:txBody>
      </p:sp>
    </p:spTree>
    <p:extLst>
      <p:ext uri="{BB962C8B-B14F-4D97-AF65-F5344CB8AC3E}">
        <p14:creationId xmlns:p14="http://schemas.microsoft.com/office/powerpoint/2010/main" xmlns="" val="768639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400" dirty="0"/>
          </a:p>
        </p:txBody>
      </p:sp>
      <p:sp>
        <p:nvSpPr>
          <p:cNvPr id="4" name="Espace réservé du numéro de diapositive 3"/>
          <p:cNvSpPr>
            <a:spLocks noGrp="1"/>
          </p:cNvSpPr>
          <p:nvPr>
            <p:ph type="sldNum" sz="quarter" idx="10"/>
          </p:nvPr>
        </p:nvSpPr>
        <p:spPr/>
        <p:txBody>
          <a:bodyPr/>
          <a:lstStyle/>
          <a:p>
            <a:fld id="{CA077768-21C8-4125-A345-258E48D2EED0}" type="slidenum">
              <a:rPr lang="uk-UA" smtClean="0"/>
              <a:pPr/>
              <a:t>6</a:t>
            </a:fld>
            <a:endParaRPr lang="uk-UA"/>
          </a:p>
        </p:txBody>
      </p:sp>
    </p:spTree>
    <p:extLst>
      <p:ext uri="{BB962C8B-B14F-4D97-AF65-F5344CB8AC3E}">
        <p14:creationId xmlns:p14="http://schemas.microsoft.com/office/powerpoint/2010/main" xmlns="" val="1636706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400" dirty="0"/>
          </a:p>
        </p:txBody>
      </p:sp>
      <p:sp>
        <p:nvSpPr>
          <p:cNvPr id="4" name="Espace réservé du numéro de diapositive 3"/>
          <p:cNvSpPr>
            <a:spLocks noGrp="1"/>
          </p:cNvSpPr>
          <p:nvPr>
            <p:ph type="sldNum" sz="quarter" idx="10"/>
          </p:nvPr>
        </p:nvSpPr>
        <p:spPr/>
        <p:txBody>
          <a:bodyPr/>
          <a:lstStyle/>
          <a:p>
            <a:fld id="{CA077768-21C8-4125-A345-258E48D2EED0}" type="slidenum">
              <a:rPr lang="uk-UA" smtClean="0"/>
              <a:pPr/>
              <a:t>7</a:t>
            </a:fld>
            <a:endParaRPr lang="uk-UA"/>
          </a:p>
        </p:txBody>
      </p:sp>
    </p:spTree>
    <p:extLst>
      <p:ext uri="{BB962C8B-B14F-4D97-AF65-F5344CB8AC3E}">
        <p14:creationId xmlns:p14="http://schemas.microsoft.com/office/powerpoint/2010/main" xmlns="" val="2037523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400" dirty="0"/>
          </a:p>
        </p:txBody>
      </p:sp>
      <p:sp>
        <p:nvSpPr>
          <p:cNvPr id="4" name="Espace réservé du numéro de diapositive 3"/>
          <p:cNvSpPr>
            <a:spLocks noGrp="1"/>
          </p:cNvSpPr>
          <p:nvPr>
            <p:ph type="sldNum" sz="quarter" idx="10"/>
          </p:nvPr>
        </p:nvSpPr>
        <p:spPr/>
        <p:txBody>
          <a:bodyPr/>
          <a:lstStyle/>
          <a:p>
            <a:fld id="{CA077768-21C8-4125-A345-258E48D2EED0}" type="slidenum">
              <a:rPr lang="uk-UA" smtClean="0"/>
              <a:pPr/>
              <a:t>8</a:t>
            </a:fld>
            <a:endParaRPr lang="uk-UA"/>
          </a:p>
        </p:txBody>
      </p:sp>
    </p:spTree>
    <p:extLst>
      <p:ext uri="{BB962C8B-B14F-4D97-AF65-F5344CB8AC3E}">
        <p14:creationId xmlns:p14="http://schemas.microsoft.com/office/powerpoint/2010/main" xmlns="" val="102942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 visites</a:t>
            </a:r>
            <a:r>
              <a:rPr lang="fr-FR" baseline="0" dirty="0" smtClean="0"/>
              <a:t> guidées et visites virtuelles des campus</a:t>
            </a:r>
            <a:endParaRPr lang="fr-FR" dirty="0"/>
          </a:p>
        </p:txBody>
      </p:sp>
      <p:sp>
        <p:nvSpPr>
          <p:cNvPr id="4" name="Espace réservé du numéro de diapositive 3"/>
          <p:cNvSpPr>
            <a:spLocks noGrp="1"/>
          </p:cNvSpPr>
          <p:nvPr>
            <p:ph type="sldNum" sz="quarter" idx="10"/>
          </p:nvPr>
        </p:nvSpPr>
        <p:spPr/>
        <p:txBody>
          <a:bodyPr/>
          <a:lstStyle/>
          <a:p>
            <a:fld id="{CA077768-21C8-4125-A345-258E48D2EED0}" type="slidenum">
              <a:rPr lang="fr-FR" smtClean="0"/>
              <a:pPr/>
              <a:t>9</a:t>
            </a:fld>
            <a:endParaRPr lang="fr-FR"/>
          </a:p>
        </p:txBody>
      </p:sp>
    </p:spTree>
    <p:extLst>
      <p:ext uri="{BB962C8B-B14F-4D97-AF65-F5344CB8AC3E}">
        <p14:creationId xmlns:p14="http://schemas.microsoft.com/office/powerpoint/2010/main" xmlns="" val="1171103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A077768-21C8-4125-A345-258E48D2EED0}" type="slidenum">
              <a:rPr lang="fr-FR" smtClean="0"/>
              <a:pPr/>
              <a:t>11</a:t>
            </a:fld>
            <a:endParaRPr lang="fr-FR"/>
          </a:p>
        </p:txBody>
      </p:sp>
    </p:spTree>
    <p:extLst>
      <p:ext uri="{BB962C8B-B14F-4D97-AF65-F5344CB8AC3E}">
        <p14:creationId xmlns:p14="http://schemas.microsoft.com/office/powerpoint/2010/main" xmlns="" val="855789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latinLnBrk="0">
              <a:buNone/>
              <a:defRPr lang="fr-F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Modifiez le style des sous-titres du masque</a:t>
            </a:r>
            <a:endParaRPr lang="fr-FR"/>
          </a:p>
        </p:txBody>
      </p:sp>
      <p:sp>
        <p:nvSpPr>
          <p:cNvPr id="5" name="Rectangle 5"/>
          <p:cNvSpPr>
            <a:spLocks noGrp="1"/>
          </p:cNvSpPr>
          <p:nvPr>
            <p:ph type="ctrTitle"/>
          </p:nvPr>
        </p:nvSpPr>
        <p:spPr>
          <a:xfrm>
            <a:off x="1108986" y="3606800"/>
            <a:ext cx="7577814" cy="1470025"/>
          </a:xfrm>
        </p:spPr>
        <p:txBody>
          <a:bodyPr anchor="b" anchorCtr="0"/>
          <a:lstStyle>
            <a:lvl1pPr algn="r" latinLnBrk="0">
              <a:defRPr lang="fr-FR" sz="4000"/>
            </a:lvl1pPr>
          </a:lstStyle>
          <a:p>
            <a:r>
              <a:rPr lang="fr-FR" smtClean="0"/>
              <a:t>Modifiez le style du titre</a:t>
            </a:r>
            <a:endParaRPr lang="fr-FR"/>
          </a:p>
        </p:txBody>
      </p:sp>
      <p:sp>
        <p:nvSpPr>
          <p:cNvPr id="10" name="Date Placeholder 9"/>
          <p:cNvSpPr>
            <a:spLocks noGrp="1"/>
          </p:cNvSpPr>
          <p:nvPr>
            <p:ph type="dt" sz="half" idx="10"/>
          </p:nvPr>
        </p:nvSpPr>
        <p:spPr/>
        <p:txBody>
          <a:bodyPr/>
          <a:lstStyle/>
          <a:p>
            <a:fld id="{5C14FD69-4A85-4715-A222-ABB225B63BC6}" type="datetimeFigureOut">
              <a:rPr lang="fr-FR"/>
              <a:pPr/>
              <a:t>21/01/2019</a:t>
            </a:fld>
            <a:endParaRPr lang="fr-FR"/>
          </a:p>
        </p:txBody>
      </p:sp>
      <p:sp>
        <p:nvSpPr>
          <p:cNvPr id="11" name="Slide Number Placeholder 10"/>
          <p:cNvSpPr>
            <a:spLocks noGrp="1"/>
          </p:cNvSpPr>
          <p:nvPr>
            <p:ph type="sldNum" sz="quarter" idx="11"/>
          </p:nvPr>
        </p:nvSpPr>
        <p:spPr/>
        <p:txBody>
          <a:bodyPr/>
          <a:lstStyle/>
          <a:p>
            <a:pPr algn="r"/>
            <a:fld id="{D4C49B74-5DB2-4B03-B1D2-7F6A3C51C318}" type="slidenum">
              <a:rPr/>
              <a:pPr algn="r"/>
              <a:t>‹N°›</a:t>
            </a:fld>
            <a:endParaRPr lang="fr-FR"/>
          </a:p>
        </p:txBody>
      </p:sp>
      <p:sp>
        <p:nvSpPr>
          <p:cNvPr id="12" name="Footer Placeholder 11"/>
          <p:cNvSpPr>
            <a:spLocks noGrp="1"/>
          </p:cNvSpPr>
          <p:nvPr>
            <p:ph type="ftr" sz="quarter" idx="12"/>
          </p:nvPr>
        </p:nvSpPr>
        <p:spPr/>
        <p:txBody>
          <a:bodyPr/>
          <a:lstStyle/>
          <a:p>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texte">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fr-FR" smtClean="0"/>
              <a:t>Modifiez le style du titre</a:t>
            </a:r>
            <a:endParaRPr lang="fr-FR"/>
          </a:p>
        </p:txBody>
      </p:sp>
      <p:sp>
        <p:nvSpPr>
          <p:cNvPr id="8" name="Date Placeholder 7"/>
          <p:cNvSpPr>
            <a:spLocks noGrp="1"/>
          </p:cNvSpPr>
          <p:nvPr>
            <p:ph type="dt" sz="half" idx="10"/>
          </p:nvPr>
        </p:nvSpPr>
        <p:spPr/>
        <p:txBody>
          <a:bodyPr/>
          <a:lstStyle/>
          <a:p>
            <a:fld id="{5C14FD69-4A85-4715-A222-ABB225B63BC6}" type="datetimeFigureOut">
              <a:rPr lang="fr-FR"/>
              <a:pPr/>
              <a:t>21/01/2019</a:t>
            </a:fld>
            <a:endParaRPr lang="fr-FR"/>
          </a:p>
        </p:txBody>
      </p:sp>
      <p:sp>
        <p:nvSpPr>
          <p:cNvPr id="10" name="Slide Number Placeholder 9"/>
          <p:cNvSpPr>
            <a:spLocks noGrp="1"/>
          </p:cNvSpPr>
          <p:nvPr>
            <p:ph type="sldNum" sz="quarter" idx="11"/>
          </p:nvPr>
        </p:nvSpPr>
        <p:spPr/>
        <p:txBody>
          <a:bodyPr/>
          <a:lstStyle/>
          <a:p>
            <a:pPr algn="r"/>
            <a:fld id="{D4C49B74-5DB2-4B03-B1D2-7F6A3C51C318}" type="slidenum">
              <a:rPr/>
              <a:pPr algn="r"/>
              <a:t>‹N°›</a:t>
            </a:fld>
            <a:endParaRPr lang="fr-FR"/>
          </a:p>
        </p:txBody>
      </p:sp>
      <p:sp>
        <p:nvSpPr>
          <p:cNvPr id="11" name="Footer Placeholder 10"/>
          <p:cNvSpPr>
            <a:spLocks noGrp="1"/>
          </p:cNvSpPr>
          <p:nvPr>
            <p:ph type="ftr" sz="quarter" idx="12"/>
          </p:nvPr>
        </p:nvSpPr>
        <p:spPr/>
        <p:txBody>
          <a:bodyPr/>
          <a:lstStyle/>
          <a:p>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fr-FR" smtClean="0"/>
              <a:t>Modifiez le style du titre</a:t>
            </a:r>
            <a:endParaRPr lang="fr-FR"/>
          </a:p>
        </p:txBody>
      </p:sp>
      <p:sp>
        <p:nvSpPr>
          <p:cNvPr id="7" name="Date Placeholder 6"/>
          <p:cNvSpPr>
            <a:spLocks noGrp="1"/>
          </p:cNvSpPr>
          <p:nvPr>
            <p:ph type="dt" sz="half" idx="10"/>
          </p:nvPr>
        </p:nvSpPr>
        <p:spPr/>
        <p:txBody>
          <a:bodyPr/>
          <a:lstStyle/>
          <a:p>
            <a:fld id="{5C14FD69-4A85-4715-A222-ABB225B63BC6}" type="datetimeFigureOut">
              <a:rPr lang="fr-FR"/>
              <a:pPr/>
              <a:t>21/01/2019</a:t>
            </a:fld>
            <a:endParaRPr lang="fr-FR"/>
          </a:p>
        </p:txBody>
      </p:sp>
      <p:sp>
        <p:nvSpPr>
          <p:cNvPr id="8" name="Slide Number Placeholder 7"/>
          <p:cNvSpPr>
            <a:spLocks noGrp="1"/>
          </p:cNvSpPr>
          <p:nvPr>
            <p:ph type="sldNum" sz="quarter" idx="11"/>
          </p:nvPr>
        </p:nvSpPr>
        <p:spPr/>
        <p:txBody>
          <a:bodyPr/>
          <a:lstStyle/>
          <a:p>
            <a:pPr algn="r"/>
            <a:fld id="{D4C49B74-5DB2-4B03-B1D2-7F6A3C51C318}" type="slidenum">
              <a:rPr/>
              <a:pPr algn="r"/>
              <a:t>‹N°›</a:t>
            </a:fld>
            <a:endParaRPr lang="fr-FR"/>
          </a:p>
        </p:txBody>
      </p:sp>
      <p:sp>
        <p:nvSpPr>
          <p:cNvPr id="9" name="Footer Placeholder 8"/>
          <p:cNvSpPr>
            <a:spLocks noGrp="1"/>
          </p:cNvSpPr>
          <p:nvPr>
            <p:ph type="ftr" sz="quarter" idx="12"/>
          </p:nvPr>
        </p:nvSpPr>
        <p:spPr/>
        <p:txBody>
          <a:bodyPr/>
          <a:lstStyle/>
          <a:p>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C14FD69-4A85-4715-A222-ABB225B63BC6}" type="datetimeFigureOut">
              <a:rPr lang="fr-FR"/>
              <a:pPr/>
              <a:t>21/01/2019</a:t>
            </a:fld>
            <a:endParaRPr lang="fr-FR"/>
          </a:p>
        </p:txBody>
      </p:sp>
      <p:sp>
        <p:nvSpPr>
          <p:cNvPr id="6" name="Slide Number Placeholder 5"/>
          <p:cNvSpPr>
            <a:spLocks noGrp="1"/>
          </p:cNvSpPr>
          <p:nvPr>
            <p:ph type="sldNum" sz="quarter" idx="11"/>
          </p:nvPr>
        </p:nvSpPr>
        <p:spPr/>
        <p:txBody>
          <a:bodyPr/>
          <a:lstStyle/>
          <a:p>
            <a:pPr algn="r"/>
            <a:fld id="{D4C49B74-5DB2-4B03-B1D2-7F6A3C51C318}" type="slidenum">
              <a:rPr/>
              <a:pPr algn="r"/>
              <a:t>‹N°›</a:t>
            </a:fld>
            <a:endParaRPr lang="fr-FR"/>
          </a:p>
        </p:txBody>
      </p:sp>
      <p:sp>
        <p:nvSpPr>
          <p:cNvPr id="8" name="Footer Placeholder 7"/>
          <p:cNvSpPr>
            <a:spLocks noGrp="1"/>
          </p:cNvSpPr>
          <p:nvPr>
            <p:ph type="ftr" sz="quarter" idx="12"/>
          </p:nvPr>
        </p:nvSpPr>
        <p:spPr/>
        <p:txBody>
          <a:bodyPr/>
          <a:lstStyle/>
          <a:p>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re et texte sur 2 colonnes">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1" name="Rectangle 11"/>
          <p:cNvSpPr>
            <a:spLocks noGrp="1"/>
          </p:cNvSpPr>
          <p:nvPr>
            <p:ph type="body" sz="half" idx="2"/>
          </p:nvPr>
        </p:nvSpPr>
        <p:spPr>
          <a:xfrm>
            <a:off x="4648200" y="1600200"/>
            <a:ext cx="4038600"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fr-FR" smtClean="0"/>
              <a:t>Modifiez le style du titre</a:t>
            </a:r>
            <a:endParaRPr lang="fr-FR"/>
          </a:p>
        </p:txBody>
      </p:sp>
      <p:sp>
        <p:nvSpPr>
          <p:cNvPr id="10" name="Date Placeholder 9"/>
          <p:cNvSpPr>
            <a:spLocks noGrp="1"/>
          </p:cNvSpPr>
          <p:nvPr>
            <p:ph type="dt" sz="half" idx="10"/>
          </p:nvPr>
        </p:nvSpPr>
        <p:spPr/>
        <p:txBody>
          <a:bodyPr/>
          <a:lstStyle/>
          <a:p>
            <a:fld id="{5C14FD69-4A85-4715-A222-ABB225B63BC6}" type="datetimeFigureOut">
              <a:rPr lang="fr-FR"/>
              <a:pPr/>
              <a:t>21/01/2019</a:t>
            </a:fld>
            <a:endParaRPr lang="fr-FR"/>
          </a:p>
        </p:txBody>
      </p:sp>
      <p:sp>
        <p:nvSpPr>
          <p:cNvPr id="12" name="Slide Number Placeholder 11"/>
          <p:cNvSpPr>
            <a:spLocks noGrp="1"/>
          </p:cNvSpPr>
          <p:nvPr>
            <p:ph type="sldNum" sz="quarter" idx="11"/>
          </p:nvPr>
        </p:nvSpPr>
        <p:spPr/>
        <p:txBody>
          <a:bodyPr/>
          <a:lstStyle/>
          <a:p>
            <a:pPr algn="r"/>
            <a:fld id="{D4C49B74-5DB2-4B03-B1D2-7F6A3C51C318}" type="slidenum">
              <a:rPr/>
              <a:pPr algn="r"/>
              <a:t>‹N°›</a:t>
            </a:fld>
            <a:endParaRPr lang="fr-FR"/>
          </a:p>
        </p:txBody>
      </p:sp>
      <p:sp>
        <p:nvSpPr>
          <p:cNvPr id="13" name="Footer Placeholder 12"/>
          <p:cNvSpPr>
            <a:spLocks noGrp="1"/>
          </p:cNvSpPr>
          <p:nvPr>
            <p:ph type="ftr" sz="quarter" idx="12"/>
          </p:nvPr>
        </p:nvSpPr>
        <p:spPr/>
        <p:txBody>
          <a:bodyPr/>
          <a:lstStyle/>
          <a:p>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fr-FR" smtClean="0"/>
              <a:t>Modifiez le style du titre</a:t>
            </a:r>
            <a:endParaRPr lang="fr-FR"/>
          </a:p>
        </p:txBody>
      </p:sp>
      <p:sp>
        <p:nvSpPr>
          <p:cNvPr id="8" name="Date Placeholder 7"/>
          <p:cNvSpPr>
            <a:spLocks noGrp="1"/>
          </p:cNvSpPr>
          <p:nvPr>
            <p:ph type="dt" sz="half" idx="10"/>
          </p:nvPr>
        </p:nvSpPr>
        <p:spPr/>
        <p:txBody>
          <a:bodyPr/>
          <a:lstStyle/>
          <a:p>
            <a:fld id="{5C14FD69-4A85-4715-A222-ABB225B63BC6}" type="datetimeFigureOut">
              <a:rPr lang="fr-FR"/>
              <a:pPr/>
              <a:t>21/01/2019</a:t>
            </a:fld>
            <a:endParaRPr lang="fr-FR"/>
          </a:p>
        </p:txBody>
      </p:sp>
      <p:sp>
        <p:nvSpPr>
          <p:cNvPr id="9" name="Slide Number Placeholder 8"/>
          <p:cNvSpPr>
            <a:spLocks noGrp="1"/>
          </p:cNvSpPr>
          <p:nvPr>
            <p:ph type="sldNum" sz="quarter" idx="11"/>
          </p:nvPr>
        </p:nvSpPr>
        <p:spPr/>
        <p:txBody>
          <a:bodyPr/>
          <a:lstStyle/>
          <a:p>
            <a:pPr algn="r"/>
            <a:fld id="{D4C49B74-5DB2-4B03-B1D2-7F6A3C51C318}" type="slidenum">
              <a:rPr/>
              <a:pPr algn="r"/>
              <a:t>‹N°›</a:t>
            </a:fld>
            <a:endParaRPr lang="fr-FR"/>
          </a:p>
        </p:txBody>
      </p:sp>
      <p:sp>
        <p:nvSpPr>
          <p:cNvPr id="10" name="Footer Placeholder 9"/>
          <p:cNvSpPr>
            <a:spLocks noGrp="1"/>
          </p:cNvSpPr>
          <p:nvPr>
            <p:ph type="ftr" sz="quarter" idx="12"/>
          </p:nvPr>
        </p:nvSpPr>
        <p:spPr/>
        <p:txBody>
          <a:bodyPr/>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7" name="Rectangle 17"/>
          <p:cNvSpPr>
            <a:spLocks noGrp="1"/>
          </p:cNvSpPr>
          <p:nvPr>
            <p:ph sz="half" idx="2"/>
          </p:nvPr>
        </p:nvSpPr>
        <p:spPr>
          <a:xfrm>
            <a:off x="4648200" y="1600200"/>
            <a:ext cx="4038600"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fr-FR" smtClean="0"/>
              <a:t>Modifiez le style du titre</a:t>
            </a:r>
            <a:endParaRPr lang="fr-FR"/>
          </a:p>
        </p:txBody>
      </p:sp>
      <p:sp>
        <p:nvSpPr>
          <p:cNvPr id="9" name="Date Placeholder 8"/>
          <p:cNvSpPr>
            <a:spLocks noGrp="1"/>
          </p:cNvSpPr>
          <p:nvPr>
            <p:ph type="dt" sz="half" idx="10"/>
          </p:nvPr>
        </p:nvSpPr>
        <p:spPr/>
        <p:txBody>
          <a:bodyPr/>
          <a:lstStyle/>
          <a:p>
            <a:fld id="{5C14FD69-4A85-4715-A222-ABB225B63BC6}" type="datetimeFigureOut">
              <a:rPr lang="fr-FR"/>
              <a:pPr/>
              <a:t>21/01/2019</a:t>
            </a:fld>
            <a:endParaRPr lang="fr-FR"/>
          </a:p>
        </p:txBody>
      </p:sp>
      <p:sp>
        <p:nvSpPr>
          <p:cNvPr id="10" name="Slide Number Placeholder 9"/>
          <p:cNvSpPr>
            <a:spLocks noGrp="1"/>
          </p:cNvSpPr>
          <p:nvPr>
            <p:ph type="sldNum" sz="quarter" idx="11"/>
          </p:nvPr>
        </p:nvSpPr>
        <p:spPr/>
        <p:txBody>
          <a:bodyPr/>
          <a:lstStyle/>
          <a:p>
            <a:pPr algn="r"/>
            <a:fld id="{D4C49B74-5DB2-4B03-B1D2-7F6A3C51C318}" type="slidenum">
              <a:rPr/>
              <a:pPr algn="r"/>
              <a:t>‹N°›</a:t>
            </a:fld>
            <a:endParaRPr lang="fr-FR"/>
          </a:p>
        </p:txBody>
      </p:sp>
      <p:sp>
        <p:nvSpPr>
          <p:cNvPr id="11" name="Footer Placeholder 10"/>
          <p:cNvSpPr>
            <a:spLocks noGrp="1"/>
          </p:cNvSpPr>
          <p:nvPr>
            <p:ph type="ftr" sz="quarter" idx="12"/>
          </p:nvPr>
        </p:nvSpPr>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fr-FR"/>
              <a:t>Cliquer ici pour modifier le style du titre du masque</a:t>
            </a:r>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fr-FR"/>
              <a:t>Cliquer ici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Rectangle 6"/>
          <p:cNvSpPr>
            <a:spLocks noGrp="1"/>
          </p:cNvSpPr>
          <p:nvPr>
            <p:ph type="dt" sz="half" idx="2"/>
          </p:nvPr>
        </p:nvSpPr>
        <p:spPr>
          <a:xfrm>
            <a:off x="457200" y="6245225"/>
            <a:ext cx="2133600" cy="476250"/>
          </a:xfrm>
          <a:prstGeom prst="rect">
            <a:avLst/>
          </a:prstGeom>
        </p:spPr>
        <p:txBody>
          <a:bodyPr/>
          <a:lstStyle>
            <a:lvl1pPr latinLnBrk="0">
              <a:defRPr lang="fr-FR" sz="1000">
                <a:latin typeface="+mn-lt"/>
              </a:defRPr>
            </a:lvl1pPr>
          </a:lstStyle>
          <a:p>
            <a:fld id="{5C14FD69-4A85-4715-A222-ABB225B63BC6}" type="datetimeFigureOut">
              <a:rPr lang="fr-FR"/>
              <a:pPr/>
              <a:t>21/01/2019</a:t>
            </a:fld>
            <a:endParaRPr lang="fr-FR" sz="1000"/>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latinLnBrk="0">
              <a:defRPr lang="fr-FR" sz="1000">
                <a:latin typeface="+mn-lt"/>
              </a:defRPr>
            </a:lvl1pPr>
          </a:lstStyle>
          <a:p>
            <a:pPr algn="ctr"/>
            <a:endParaRPr lang="fr-FR" sz="1000"/>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latinLnBrk="0">
              <a:defRPr lang="fr-FR" sz="1000">
                <a:latin typeface="+mn-lt"/>
              </a:defRPr>
            </a:lvl1pPr>
          </a:lstStyle>
          <a:p>
            <a:pPr algn="r"/>
            <a:fld id="{D4C49B74-5DB2-4B03-B1D2-7F6A3C51C318}" type="slidenum">
              <a:rPr/>
              <a:pPr algn="r"/>
              <a:t>‹N°›</a:t>
            </a:fld>
            <a:endParaRPr lang="fr-FR" sz="10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defPPr>
        <a:defRPr lang="fr-FR" sz="4400">
          <a:solidFill>
            <a:schemeClr val="tx1"/>
          </a:solidFill>
          <a:latin typeface="+mj-lt"/>
          <a:ea typeface="+mj-ea"/>
          <a:cs typeface="+mj-cs"/>
        </a:defRPr>
      </a:defPPr>
      <a:lvl1pPr algn="l" eaLnBrk="1" latinLnBrk="0" hangingPunct="1">
        <a:buNone/>
        <a:defRPr lang="fr-FR" sz="3600">
          <a:solidFill>
            <a:schemeClr val="tx1">
              <a:alpha val="100000"/>
            </a:schemeClr>
          </a:solidFill>
          <a:latin typeface="+mj-lt"/>
        </a:defRPr>
      </a:lvl1pPr>
    </p:titleStyle>
    <p:bodyStyle>
      <a:defPPr>
        <a:defRPr lang="fr-FR">
          <a:solidFill>
            <a:schemeClr val="tx1"/>
          </a:solidFill>
          <a:latin typeface="+mn-lt"/>
          <a:ea typeface="+mn-ea"/>
          <a:cs typeface="+mn-cs"/>
        </a:defRPr>
      </a:defPPr>
      <a:lvl1pPr marL="342900" indent="-342900" eaLnBrk="1" latinLnBrk="0" hangingPunct="1">
        <a:buChar char="•"/>
        <a:defRPr lang="fr-FR" sz="2800">
          <a:latin typeface="+mn-lt"/>
        </a:defRPr>
      </a:lvl1pPr>
      <a:lvl2pPr marL="742950" indent="-285750" eaLnBrk="1" hangingPunct="1">
        <a:buChar char="–"/>
        <a:defRPr lang="fr-FR" sz="2400">
          <a:latin typeface="+mn-lt"/>
        </a:defRPr>
      </a:lvl2pPr>
      <a:lvl3pPr marL="1143000" indent="-228600" eaLnBrk="1" hangingPunct="1">
        <a:buChar char="•"/>
        <a:defRPr lang="fr-FR" sz="2400">
          <a:latin typeface="+mn-lt"/>
        </a:defRPr>
      </a:lvl3pPr>
      <a:lvl4pPr marL="1600200" indent="-228600" eaLnBrk="1" hangingPunct="1">
        <a:buChar char="–"/>
        <a:defRPr lang="fr-FR" sz="2000">
          <a:latin typeface="+mn-lt"/>
        </a:defRPr>
      </a:lvl4pPr>
      <a:lvl5pPr marL="2057400" indent="-228600" eaLnBrk="1" hangingPunct="1">
        <a:buChar char="»"/>
        <a:defRPr lang="fr-FR" sz="2000">
          <a:latin typeface="+mn-lt"/>
        </a:defRPr>
      </a:lvl5pPr>
      <a:lvl6pPr marL="2514600" indent="-228600" eaLnBrk="1" hangingPunct="1">
        <a:buChar char="•"/>
        <a:defRPr lang="fr-FR" sz="2000"/>
      </a:lvl6pPr>
      <a:lvl7pPr marL="2971800" indent="-228600" eaLnBrk="1" hangingPunct="1">
        <a:buChar char="•"/>
        <a:defRPr lang="fr-FR" sz="2000"/>
      </a:lvl7pPr>
      <a:lvl8pPr marL="3429000" indent="-228600" eaLnBrk="1" hangingPunct="1">
        <a:buChar char="•"/>
        <a:defRPr lang="fr-FR" sz="2000"/>
      </a:lvl8pPr>
      <a:lvl9pPr marL="3886200" indent="-228600" eaLnBrk="1" hangingPunct="1">
        <a:buChar char="•"/>
        <a:defRPr lang="fr-FR" sz="2000"/>
      </a:lvl9pPr>
    </p:bodyStyle>
    <p:otherStyle>
      <a:defPPr>
        <a:defRPr lang="fr-FR">
          <a:solidFill>
            <a:schemeClr val="tx1"/>
          </a:solidFill>
          <a:latin typeface="+mn-lt"/>
          <a:ea typeface="+mn-ea"/>
          <a:cs typeface="+mn-cs"/>
        </a:defRPr>
      </a:defPPr>
      <a:lvl1pPr marL="0" eaLnBrk="1" latinLnBrk="0"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reseau-figure.fr/" TargetMode="External"/><Relationship Id="rId5" Type="http://schemas.openxmlformats.org/officeDocument/2006/relationships/image" Target="../media/image18.jpe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hyperlink" Target="https://uf-mi.u-bordeaux.fr/sites/optim/" TargetMode="External"/><Relationship Id="rId2" Type="http://schemas.openxmlformats.org/officeDocument/2006/relationships/hyperlink" Target="https://uf-mi.u-bordeaux.fr/sites/cmi-isi/"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terre-environnement.u-bordeaux.fr/Formations/Cursus-Master-en-Ingenierie" TargetMode="External"/><Relationship Id="rId2" Type="http://schemas.openxmlformats.org/officeDocument/2006/relationships/hyperlink" Target="https://physique.u-bordeaux.fr/Nos-Formations/Cursus-Master-Ingenierie-CMI-Physique-rayonnements-et-instrumentatio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ima.u-bordeaux.fr/Nos-formations/Cursus-Master-en-Ingenierie-IMSAT"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jechoisis.u-bordeaux.fr/" TargetMode="External"/><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jechoisis.u-bordeaux.fr/Choisir/Sciences-et-technologies" TargetMode="External"/><Relationship Id="rId4" Type="http://schemas.openxmlformats.org/officeDocument/2006/relationships/image" Target="../media/image16.jpeg"/><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6.jpeg"/><Relationship Id="rId7" Type="http://schemas.openxmlformats.org/officeDocument/2006/relationships/hyperlink" Target="https://www.parcoursup.f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8.jpe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hyperlink" Target="https://www.parcoursup.fr/" TargetMode="External"/><Relationship Id="rId3" Type="http://schemas.openxmlformats.org/officeDocument/2006/relationships/image" Target="../media/image16.jpe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www.u-bordeaux.fr/Formation/Enquetes-et-statistiques/Insertion-professionnelle" TargetMode="External"/><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18.jpe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18.jpe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hyperlink" Target="http://www.u-bordeaux-montaigne.fr/" TargetMode="External"/><Relationship Id="rId2" Type="http://schemas.openxmlformats.org/officeDocument/2006/relationships/hyperlink" Target="https://jechoisis.u-bordeaux.fr/" TargetMode="External"/><Relationship Id="rId1" Type="http://schemas.openxmlformats.org/officeDocument/2006/relationships/slideLayout" Target="../slideLayouts/slideLayout6.xml"/><Relationship Id="rId6" Type="http://schemas.openxmlformats.org/officeDocument/2006/relationships/hyperlink" Target="http://www.u-bordeaux-montaigne.fr/fr/universite/chiffres-cles.html" TargetMode="External"/><Relationship Id="rId5" Type="http://schemas.openxmlformats.org/officeDocument/2006/relationships/hyperlink" Target="https://www.u-bordeaux.fr/Formation/Enquetes-et-statistiques" TargetMode="External"/><Relationship Id="rId4" Type="http://schemas.openxmlformats.org/officeDocument/2006/relationships/hyperlink" Target="http://www.univ-pau.fr/"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Orientation-carrieres-bordeaux@u-bordeaux.fr" TargetMode="External"/><Relationship Id="rId2" Type="http://schemas.openxmlformats.org/officeDocument/2006/relationships/hyperlink" Target="mailto:orientation-carrieres.talence@u-bordeaux.fr" TargetMode="Externa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hyperlink" Target="mailto:orientation-carrieres.pessac@u-bordeaux.fr"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7.jpeg"/><Relationship Id="rId4" Type="http://schemas.openxmlformats.org/officeDocument/2006/relationships/hyperlink" Target="mailto:posip@u-bordeaux3.fr"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scuio-ip@univ-pau.fr"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u-bordeaux-montaigne.fr/fr/campus/accessibilite-et-handicap.html" TargetMode="External"/><Relationship Id="rId13" Type="http://schemas.openxmlformats.org/officeDocument/2006/relationships/image" Target="../media/image10.jpeg"/><Relationship Id="rId18" Type="http://schemas.openxmlformats.org/officeDocument/2006/relationships/image" Target="../media/image11.png"/><Relationship Id="rId3" Type="http://schemas.openxmlformats.org/officeDocument/2006/relationships/hyperlink" Target="https://www.u-bordeaux.fr/Actualites/De-la-formation/A-la-fac-avant-le-bac-les-lyceens-decouvrent-l-universite" TargetMode="External"/><Relationship Id="rId21" Type="http://schemas.openxmlformats.org/officeDocument/2006/relationships/image" Target="../media/image14.png"/><Relationship Id="rId7" Type="http://schemas.openxmlformats.org/officeDocument/2006/relationships/hyperlink" Target="https://www.u-bordeaux.fr/Campus/Accueil-des-etudiants/Profils-specifiques" TargetMode="External"/><Relationship Id="rId12" Type="http://schemas.openxmlformats.org/officeDocument/2006/relationships/hyperlink" Target="https://scuio-ip.univ-pau.fr/fr/index.html" TargetMode="External"/><Relationship Id="rId17" Type="http://schemas.openxmlformats.org/officeDocument/2006/relationships/hyperlink" Target="http://www.parcoursup.fr/" TargetMode="External"/><Relationship Id="rId2" Type="http://schemas.openxmlformats.org/officeDocument/2006/relationships/notesSlide" Target="../notesSlides/notesSlide8.xml"/><Relationship Id="rId16" Type="http://schemas.openxmlformats.org/officeDocument/2006/relationships/hyperlink" Target="https://formation.univ-pau.fr/fr/vous-etes/futur-etudiant-lyceen.html" TargetMode="External"/><Relationship Id="rId20"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hyperlink" Target="https://www.univ-pau.fr/fr/decouvrir-le-campus/visites-guidees-du-campus-de-pau.html" TargetMode="External"/><Relationship Id="rId11" Type="http://schemas.openxmlformats.org/officeDocument/2006/relationships/hyperlink" Target="https://www.u-bordeaux-montaigne.fr/fr/formations/orientation-et-insertion.html" TargetMode="External"/><Relationship Id="rId5" Type="http://schemas.openxmlformats.org/officeDocument/2006/relationships/hyperlink" Target="https://scuio-ip.univ-pau.fr/fr/lycee-universite/journees-immersion-des-lyceens.html" TargetMode="External"/><Relationship Id="rId15" Type="http://schemas.openxmlformats.org/officeDocument/2006/relationships/hyperlink" Target="https://www.u-bordeaux-montaigne.fr/fr/vous-etes/lyceen.html" TargetMode="External"/><Relationship Id="rId10" Type="http://schemas.openxmlformats.org/officeDocument/2006/relationships/hyperlink" Target="https://www.u-bordeaux.fr/Formation/Orientation-et-insertion-professionnelle" TargetMode="External"/><Relationship Id="rId19" Type="http://schemas.openxmlformats.org/officeDocument/2006/relationships/image" Target="../media/image12.jpeg"/><Relationship Id="rId4" Type="http://schemas.openxmlformats.org/officeDocument/2006/relationships/hyperlink" Target="https://www.u-bordeaux-montaigne.fr/fr/formations/orientation-et-insertion/du-lycee-a-l-universite/partenariats-avec-les-lycees.html" TargetMode="External"/><Relationship Id="rId9" Type="http://schemas.openxmlformats.org/officeDocument/2006/relationships/hyperlink" Target="https://sante-etudiant.univ-pau.fr/fr/handicap/une-equipe-plurielle.html" TargetMode="External"/><Relationship Id="rId14" Type="http://schemas.openxmlformats.org/officeDocument/2006/relationships/hyperlink" Target="https://jechoisis.u-bordeaux.fr/" TargetMode="External"/><Relationship Id="rId2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022536" y="2715234"/>
            <a:ext cx="7242943" cy="1937902"/>
          </a:xfrm>
        </p:spPr>
        <p:txBody>
          <a:bodyPr>
            <a:noAutofit/>
          </a:bodyPr>
          <a:lstStyle/>
          <a:p>
            <a:pPr algn="ctr"/>
            <a:r>
              <a:rPr lang="fr-FR" sz="3600" dirty="0" smtClean="0"/>
              <a:t>Atelier </a:t>
            </a:r>
          </a:p>
          <a:p>
            <a:pPr algn="ctr"/>
            <a:r>
              <a:rPr lang="fr-FR" sz="3600" b="1" dirty="0" smtClean="0"/>
              <a:t>Mieux connaitre les formations universitaires</a:t>
            </a:r>
            <a:endParaRPr sz="3600" b="1" dirty="0"/>
          </a:p>
        </p:txBody>
      </p:sp>
      <p:sp>
        <p:nvSpPr>
          <p:cNvPr id="3" name="Title 2"/>
          <p:cNvSpPr>
            <a:spLocks noGrp="1"/>
          </p:cNvSpPr>
          <p:nvPr>
            <p:ph type="ctrTitle"/>
          </p:nvPr>
        </p:nvSpPr>
        <p:spPr>
          <a:xfrm>
            <a:off x="251520" y="536988"/>
            <a:ext cx="8784976" cy="1470025"/>
          </a:xfrm>
        </p:spPr>
        <p:txBody>
          <a:bodyPr/>
          <a:lstStyle/>
          <a:p>
            <a:pPr algn="ctr"/>
            <a:r>
              <a:rPr lang="fr-FR" b="1" dirty="0" smtClean="0"/>
              <a:t>Journées de l’enseignement supérieur</a:t>
            </a:r>
            <a:endParaRPr b="1" dirty="0"/>
          </a:p>
        </p:txBody>
      </p:sp>
      <p:pic>
        <p:nvPicPr>
          <p:cNvPr id="4" name="Image 1"/>
          <p:cNvPicPr>
            <a:picLocks noChangeAspect="1"/>
          </p:cNvPicPr>
          <p:nvPr/>
        </p:nvPicPr>
        <p:blipFill>
          <a:blip r:embed="rId2" cstate="print"/>
          <a:srcRect/>
          <a:stretch>
            <a:fillRect/>
          </a:stretch>
        </p:blipFill>
        <p:spPr bwMode="auto">
          <a:xfrm>
            <a:off x="170229" y="5285013"/>
            <a:ext cx="2586038" cy="1038225"/>
          </a:xfrm>
          <a:prstGeom prst="rect">
            <a:avLst/>
          </a:prstGeom>
          <a:noFill/>
          <a:ln w="9525">
            <a:noFill/>
            <a:miter lim="800000"/>
            <a:headEnd/>
            <a:tailEnd/>
          </a:ln>
        </p:spPr>
      </p:pic>
      <p:pic>
        <p:nvPicPr>
          <p:cNvPr id="5" name="Picture 8"/>
          <p:cNvPicPr>
            <a:picLocks noChangeAspect="1" noChangeArrowheads="1"/>
          </p:cNvPicPr>
          <p:nvPr/>
        </p:nvPicPr>
        <p:blipFill>
          <a:blip r:embed="rId3" cstate="print"/>
          <a:srcRect/>
          <a:stretch>
            <a:fillRect/>
          </a:stretch>
        </p:blipFill>
        <p:spPr bwMode="auto">
          <a:xfrm>
            <a:off x="6553200" y="5296125"/>
            <a:ext cx="2286000" cy="1027113"/>
          </a:xfrm>
          <a:prstGeom prst="rect">
            <a:avLst/>
          </a:prstGeom>
          <a:noFill/>
          <a:ln w="9525">
            <a:noFill/>
            <a:miter lim="800000"/>
            <a:headEnd/>
            <a:tailEnd/>
          </a:ln>
        </p:spPr>
      </p:pic>
      <p:pic>
        <p:nvPicPr>
          <p:cNvPr id="6" name="Picture 2" descr="C:\Users\phauquin\AppData\Local\Temp\UBM-LOGOSOLO-ZS-N.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59460" y="5296125"/>
            <a:ext cx="2851122" cy="102711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normAutofit/>
          </a:bodyPr>
          <a:lstStyle/>
          <a:p>
            <a:pPr marL="0" indent="0">
              <a:buNone/>
            </a:pPr>
            <a:r>
              <a:rPr lang="fr-FR" dirty="0" smtClean="0"/>
              <a:t>Illustration UB : CMI</a:t>
            </a:r>
          </a:p>
          <a:p>
            <a:pPr marL="0" indent="0">
              <a:buNone/>
            </a:pPr>
            <a:endParaRPr lang="fr-FR" dirty="0" smtClean="0"/>
          </a:p>
          <a:p>
            <a:pPr marL="0" indent="0">
              <a:buNone/>
            </a:pPr>
            <a:endParaRPr lang="fr-FR" dirty="0"/>
          </a:p>
          <a:p>
            <a:pPr marL="0" indent="0">
              <a:buNone/>
            </a:pPr>
            <a:r>
              <a:rPr lang="fr-FR" dirty="0" smtClean="0"/>
              <a:t>Illustration UBM : Géographie</a:t>
            </a:r>
          </a:p>
          <a:p>
            <a:pPr marL="0" indent="0">
              <a:buNone/>
            </a:pPr>
            <a:endParaRPr lang="fr-FR" dirty="0"/>
          </a:p>
          <a:p>
            <a:pPr marL="0" indent="0">
              <a:buNone/>
            </a:pPr>
            <a:r>
              <a:rPr lang="fr-FR" dirty="0" smtClean="0"/>
              <a:t>Illustration UPPA : licences de droit et/ou d’informatique</a:t>
            </a:r>
          </a:p>
          <a:p>
            <a:pPr marL="0" indent="0">
              <a:buNone/>
            </a:pPr>
            <a:r>
              <a:rPr lang="fr-FR" dirty="0"/>
              <a:t/>
            </a:r>
            <a:br>
              <a:rPr lang="fr-FR" dirty="0"/>
            </a:br>
            <a:endParaRPr lang="fr-FR" dirty="0"/>
          </a:p>
          <a:p>
            <a:pPr marL="0" indent="0">
              <a:buNone/>
            </a:pPr>
            <a:endParaRPr lang="fr-FR" dirty="0"/>
          </a:p>
        </p:txBody>
      </p:sp>
      <p:sp>
        <p:nvSpPr>
          <p:cNvPr id="3" name="Titre 2"/>
          <p:cNvSpPr>
            <a:spLocks noGrp="1"/>
          </p:cNvSpPr>
          <p:nvPr>
            <p:ph type="title"/>
          </p:nvPr>
        </p:nvSpPr>
        <p:spPr>
          <a:xfrm>
            <a:off x="457200" y="478060"/>
            <a:ext cx="8229600" cy="1143000"/>
          </a:xfrm>
        </p:spPr>
        <p:txBody>
          <a:bodyPr>
            <a:normAutofit fontScale="90000"/>
          </a:bodyPr>
          <a:lstStyle/>
          <a:p>
            <a:r>
              <a:rPr lang="fr-FR" dirty="0" smtClean="0"/>
              <a:t/>
            </a:r>
            <a:br>
              <a:rPr lang="fr-FR" dirty="0" smtClean="0"/>
            </a:br>
            <a:endParaRPr lang="fr-FR" dirty="0"/>
          </a:p>
        </p:txBody>
      </p:sp>
    </p:spTree>
    <p:extLst>
      <p:ext uri="{BB962C8B-B14F-4D97-AF65-F5344CB8AC3E}">
        <p14:creationId xmlns:p14="http://schemas.microsoft.com/office/powerpoint/2010/main" xmlns="" val="3198790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b="1" dirty="0"/>
              <a:t>Cursus master en ingénierie (CMI</a:t>
            </a:r>
            <a:r>
              <a:rPr lang="fr-FR" b="1" dirty="0" smtClean="0"/>
              <a:t>) : </a:t>
            </a:r>
            <a:br>
              <a:rPr lang="fr-FR" b="1" dirty="0" smtClean="0"/>
            </a:br>
            <a:r>
              <a:rPr lang="fr-FR" b="1" dirty="0" smtClean="0"/>
              <a:t>Définition</a:t>
            </a:r>
            <a:endParaRPr lang="fr-FR" b="1" dirty="0"/>
          </a:p>
        </p:txBody>
      </p:sp>
      <p:pic>
        <p:nvPicPr>
          <p:cNvPr id="4" name="Image 1"/>
          <p:cNvPicPr>
            <a:picLocks noChangeAspect="1"/>
          </p:cNvPicPr>
          <p:nvPr/>
        </p:nvPicPr>
        <p:blipFill>
          <a:blip r:embed="rId3" cstate="print"/>
          <a:srcRect/>
          <a:stretch>
            <a:fillRect/>
          </a:stretch>
        </p:blipFill>
        <p:spPr bwMode="auto">
          <a:xfrm>
            <a:off x="323528" y="6140570"/>
            <a:ext cx="920570" cy="369584"/>
          </a:xfrm>
          <a:prstGeom prst="rect">
            <a:avLst/>
          </a:prstGeom>
          <a:noFill/>
          <a:ln w="9525">
            <a:noFill/>
            <a:miter lim="800000"/>
            <a:headEnd/>
            <a:tailEnd/>
          </a:ln>
        </p:spPr>
      </p:pic>
      <p:pic>
        <p:nvPicPr>
          <p:cNvPr id="5" name="Picture 8"/>
          <p:cNvPicPr>
            <a:picLocks noChangeAspect="1" noChangeArrowheads="1"/>
          </p:cNvPicPr>
          <p:nvPr/>
        </p:nvPicPr>
        <p:blipFill>
          <a:blip r:embed="rId4" cstate="print"/>
          <a:srcRect/>
          <a:stretch>
            <a:fillRect/>
          </a:stretch>
        </p:blipFill>
        <p:spPr bwMode="auto">
          <a:xfrm>
            <a:off x="2699792" y="6154569"/>
            <a:ext cx="813763" cy="365628"/>
          </a:xfrm>
          <a:prstGeom prst="rect">
            <a:avLst/>
          </a:prstGeom>
          <a:noFill/>
          <a:ln w="9525">
            <a:noFill/>
            <a:miter lim="800000"/>
            <a:headEnd/>
            <a:tailEnd/>
          </a:ln>
        </p:spPr>
      </p:pic>
      <p:pic>
        <p:nvPicPr>
          <p:cNvPr id="6" name="Picture 2" descr="C:\Users\phauquin\AppData\Local\Temp\UBM-LOGOSOLO-ZS-N.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475656" y="6144526"/>
            <a:ext cx="1014931" cy="36562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Espace réservé du texte 1"/>
          <p:cNvSpPr txBox="1">
            <a:spLocks/>
          </p:cNvSpPr>
          <p:nvPr/>
        </p:nvSpPr>
        <p:spPr>
          <a:xfrm>
            <a:off x="242609" y="1562955"/>
            <a:ext cx="8640960" cy="4762407"/>
          </a:xfrm>
          <a:prstGeom prst="rect">
            <a:avLst/>
          </a:prstGeom>
          <a:noFill/>
          <a:ln w="19050">
            <a:noFill/>
          </a:ln>
        </p:spPr>
        <p:txBody>
          <a:bodyPr>
            <a:normAutofit fontScale="62500" lnSpcReduction="20000"/>
          </a:bodyPr>
          <a:lstStyle>
            <a:defPPr>
              <a:defRPr lang="fr-FR">
                <a:solidFill>
                  <a:schemeClr val="tx1"/>
                </a:solidFill>
                <a:latin typeface="+mn-lt"/>
                <a:ea typeface="+mn-ea"/>
                <a:cs typeface="+mn-cs"/>
              </a:defRPr>
            </a:defPPr>
            <a:lvl1pPr marL="342900" indent="-342900" eaLnBrk="1" latinLnBrk="0" hangingPunct="1">
              <a:buChar char="•"/>
              <a:defRPr lang="fr-FR" sz="2800">
                <a:latin typeface="+mn-lt"/>
              </a:defRPr>
            </a:lvl1pPr>
            <a:lvl2pPr marL="742950" indent="-285750" eaLnBrk="1" hangingPunct="1">
              <a:buChar char="–"/>
              <a:defRPr lang="fr-FR" sz="2400">
                <a:latin typeface="+mn-lt"/>
              </a:defRPr>
            </a:lvl2pPr>
            <a:lvl3pPr marL="1143000" indent="-228600" eaLnBrk="1" hangingPunct="1">
              <a:buChar char="•"/>
              <a:defRPr lang="fr-FR" sz="2400">
                <a:latin typeface="+mn-lt"/>
              </a:defRPr>
            </a:lvl3pPr>
            <a:lvl4pPr marL="1600200" indent="-228600" eaLnBrk="1" hangingPunct="1">
              <a:buChar char="–"/>
              <a:defRPr lang="fr-FR" sz="2000">
                <a:latin typeface="+mn-lt"/>
              </a:defRPr>
            </a:lvl4pPr>
            <a:lvl5pPr marL="2057400" indent="-228600" eaLnBrk="1" hangingPunct="1">
              <a:buChar char="»"/>
              <a:defRPr lang="fr-FR" sz="2000">
                <a:latin typeface="+mn-lt"/>
              </a:defRPr>
            </a:lvl5pPr>
            <a:lvl6pPr marL="2514600" indent="-228600" eaLnBrk="1" hangingPunct="1">
              <a:buChar char="•"/>
              <a:defRPr lang="fr-FR" sz="2000"/>
            </a:lvl6pPr>
            <a:lvl7pPr marL="2971800" indent="-228600" eaLnBrk="1" hangingPunct="1">
              <a:buChar char="•"/>
              <a:defRPr lang="fr-FR" sz="2000"/>
            </a:lvl7pPr>
            <a:lvl8pPr marL="3429000" indent="-228600" eaLnBrk="1" hangingPunct="1">
              <a:buChar char="•"/>
              <a:defRPr lang="fr-FR" sz="2000"/>
            </a:lvl8pPr>
            <a:lvl9pPr marL="3886200" indent="-228600" eaLnBrk="1" hangingPunct="1">
              <a:buChar char="•"/>
              <a:defRPr lang="fr-FR" sz="2000"/>
            </a:lvl9pPr>
          </a:lstStyle>
          <a:p>
            <a:pPr>
              <a:buNone/>
            </a:pPr>
            <a:r>
              <a:rPr lang="fr-FR" sz="2900" dirty="0" smtClean="0">
                <a:latin typeface="Calibri"/>
              </a:rPr>
              <a:t>• 	</a:t>
            </a:r>
            <a:r>
              <a:rPr lang="fr-FR" sz="2900" dirty="0" smtClean="0"/>
              <a:t>Formation en cinq ans </a:t>
            </a:r>
            <a:r>
              <a:rPr lang="fr-FR" sz="2900" b="1" dirty="0" smtClean="0"/>
              <a:t>(licence et master renforcés) </a:t>
            </a:r>
            <a:r>
              <a:rPr lang="fr-FR" sz="2900" dirty="0" smtClean="0"/>
              <a:t>à accès sélectif</a:t>
            </a:r>
          </a:p>
          <a:p>
            <a:pPr>
              <a:buNone/>
            </a:pPr>
            <a:endParaRPr lang="fr-FR" sz="2900" b="1" dirty="0" smtClean="0"/>
          </a:p>
          <a:p>
            <a:r>
              <a:rPr lang="fr-FR" sz="2900" dirty="0"/>
              <a:t>P</a:t>
            </a:r>
            <a:r>
              <a:rPr lang="fr-FR" sz="2900" dirty="0" smtClean="0"/>
              <a:t>roposée par </a:t>
            </a:r>
            <a:r>
              <a:rPr lang="fr-FR" sz="2900" b="1" dirty="0" smtClean="0"/>
              <a:t>28 Universités françaises </a:t>
            </a:r>
            <a:r>
              <a:rPr lang="fr-FR" sz="2900" dirty="0" smtClean="0"/>
              <a:t>regroupées dans le cadre du </a:t>
            </a:r>
            <a:r>
              <a:rPr lang="fr-FR" sz="2900" dirty="0" smtClean="0">
                <a:hlinkClick r:id="rId6"/>
              </a:rPr>
              <a:t>réseau FIGURE </a:t>
            </a:r>
            <a:r>
              <a:rPr lang="fr-FR" sz="2900" dirty="0" smtClean="0"/>
              <a:t>(</a:t>
            </a:r>
            <a:r>
              <a:rPr lang="fr-FR" sz="2900" b="1" dirty="0" smtClean="0"/>
              <a:t>F</a:t>
            </a:r>
            <a:r>
              <a:rPr lang="fr-FR" sz="2900" dirty="0" smtClean="0"/>
              <a:t>ormation à </a:t>
            </a:r>
            <a:r>
              <a:rPr lang="fr-FR" sz="2900" dirty="0" err="1" smtClean="0"/>
              <a:t>l'</a:t>
            </a:r>
            <a:r>
              <a:rPr lang="fr-FR" sz="2900" b="1" dirty="0" err="1" smtClean="0"/>
              <a:t>I</a:t>
            </a:r>
            <a:r>
              <a:rPr lang="fr-FR" sz="2900" dirty="0" err="1" smtClean="0"/>
              <a:t>n</a:t>
            </a:r>
            <a:r>
              <a:rPr lang="fr-FR" sz="2900" b="1" dirty="0" err="1" smtClean="0"/>
              <a:t>G</a:t>
            </a:r>
            <a:r>
              <a:rPr lang="fr-FR" sz="2900" dirty="0" err="1" smtClean="0"/>
              <a:t>énierie</a:t>
            </a:r>
            <a:r>
              <a:rPr lang="fr-FR" sz="2900" dirty="0" smtClean="0"/>
              <a:t> par des </a:t>
            </a:r>
            <a:r>
              <a:rPr lang="fr-FR" sz="2900" b="1" dirty="0" smtClean="0"/>
              <a:t>U</a:t>
            </a:r>
            <a:r>
              <a:rPr lang="fr-FR" sz="2900" dirty="0" smtClean="0"/>
              <a:t>niversités de</a:t>
            </a:r>
            <a:r>
              <a:rPr lang="fr-FR" sz="2900" b="1" dirty="0" smtClean="0"/>
              <a:t> Re</a:t>
            </a:r>
            <a:r>
              <a:rPr lang="fr-FR" sz="2900" dirty="0" smtClean="0"/>
              <a:t>cherche). </a:t>
            </a:r>
          </a:p>
          <a:p>
            <a:pPr marL="0" indent="0">
              <a:buNone/>
            </a:pPr>
            <a:r>
              <a:rPr lang="fr-FR" sz="2900" dirty="0" smtClean="0"/>
              <a:t>Le réseau couvre tous les domaines de l'ingénierie et prépare l'intégration de ses</a:t>
            </a:r>
            <a:r>
              <a:rPr lang="fr-FR" sz="2900" b="1" dirty="0" smtClean="0"/>
              <a:t> </a:t>
            </a:r>
            <a:r>
              <a:rPr lang="fr-FR" sz="2900" dirty="0" smtClean="0"/>
              <a:t>étudiants au sein d'entreprises innovantes (grands groupes, PME, start-up, ...) ou dans les laboratoires</a:t>
            </a:r>
            <a:r>
              <a:rPr lang="fr-FR" sz="2900" b="1" dirty="0" smtClean="0"/>
              <a:t> </a:t>
            </a:r>
            <a:r>
              <a:rPr lang="fr-FR" sz="2900" dirty="0" smtClean="0"/>
              <a:t>de recherche.</a:t>
            </a:r>
          </a:p>
          <a:p>
            <a:pPr>
              <a:buNone/>
            </a:pPr>
            <a:endParaRPr lang="fr-FR" sz="2900" dirty="0"/>
          </a:p>
          <a:p>
            <a:r>
              <a:rPr lang="fr-FR" sz="2900" dirty="0" smtClean="0"/>
              <a:t>Formation enrichie de 20%  avec une ouverture sur les sciences humaines et sociales</a:t>
            </a:r>
          </a:p>
          <a:p>
            <a:pPr>
              <a:buNone/>
            </a:pPr>
            <a:endParaRPr lang="fr-FR" sz="2900" dirty="0" smtClean="0"/>
          </a:p>
          <a:p>
            <a:pPr>
              <a:buNone/>
            </a:pPr>
            <a:r>
              <a:rPr lang="fr-FR" sz="2900" dirty="0" smtClean="0">
                <a:latin typeface="Calibri"/>
              </a:rPr>
              <a:t>• 	</a:t>
            </a:r>
            <a:r>
              <a:rPr lang="fr-FR" sz="2900" dirty="0" smtClean="0"/>
              <a:t>Dès la première année et à chaque semestre, cette formation consacre une part </a:t>
            </a:r>
          </a:p>
          <a:p>
            <a:pPr>
              <a:buNone/>
            </a:pPr>
            <a:r>
              <a:rPr lang="fr-FR" sz="2900" dirty="0" smtClean="0"/>
              <a:t>importante aux </a:t>
            </a:r>
            <a:r>
              <a:rPr lang="fr-FR" sz="2900" b="1" dirty="0" smtClean="0"/>
              <a:t>projets </a:t>
            </a:r>
            <a:r>
              <a:rPr lang="fr-FR" sz="2900" dirty="0" smtClean="0"/>
              <a:t>et aux </a:t>
            </a:r>
            <a:r>
              <a:rPr lang="fr-FR" sz="2900" b="1" dirty="0" smtClean="0"/>
              <a:t>stages </a:t>
            </a:r>
            <a:r>
              <a:rPr lang="fr-FR" sz="2900" dirty="0" smtClean="0"/>
              <a:t>ainsi qu'aux </a:t>
            </a:r>
            <a:r>
              <a:rPr lang="fr-FR" sz="2900" b="1" dirty="0" smtClean="0"/>
              <a:t>activités de mise en situation</a:t>
            </a:r>
          </a:p>
          <a:p>
            <a:pPr>
              <a:buNone/>
            </a:pPr>
            <a:r>
              <a:rPr lang="fr-FR" sz="2900" b="1" dirty="0" smtClean="0"/>
              <a:t>spécifiques, </a:t>
            </a:r>
            <a:r>
              <a:rPr lang="fr-FR" sz="2900" dirty="0" smtClean="0"/>
              <a:t>alliant spécialité scientifique et développement personnel.</a:t>
            </a:r>
          </a:p>
          <a:p>
            <a:pPr>
              <a:buNone/>
            </a:pPr>
            <a:endParaRPr lang="fr-FR" sz="2900" dirty="0" smtClean="0"/>
          </a:p>
          <a:p>
            <a:pPr>
              <a:buNone/>
            </a:pPr>
            <a:r>
              <a:rPr lang="fr-FR" sz="2900" dirty="0" smtClean="0">
                <a:latin typeface="Calibri"/>
              </a:rPr>
              <a:t>• 	</a:t>
            </a:r>
            <a:r>
              <a:rPr lang="fr-FR" sz="2900" dirty="0" smtClean="0"/>
              <a:t>Formations adossées à des </a:t>
            </a:r>
            <a:r>
              <a:rPr lang="fr-FR" sz="2900" b="1" dirty="0" smtClean="0"/>
              <a:t>laboratoires de recherche reconnus </a:t>
            </a:r>
            <a:r>
              <a:rPr lang="fr-FR" sz="2900" dirty="0" smtClean="0"/>
              <a:t>au niveau national et </a:t>
            </a:r>
          </a:p>
          <a:p>
            <a:pPr>
              <a:buNone/>
            </a:pPr>
            <a:r>
              <a:rPr lang="fr-FR" sz="2900" dirty="0" smtClean="0"/>
              <a:t>international et fortement impliqués dans des </a:t>
            </a:r>
            <a:r>
              <a:rPr lang="fr-FR" sz="2900" b="1" dirty="0" smtClean="0"/>
              <a:t>partenariats avec des entreprises</a:t>
            </a:r>
            <a:r>
              <a:rPr lang="fr-FR" sz="2900" dirty="0" smtClean="0"/>
              <a:t>. </a:t>
            </a:r>
          </a:p>
          <a:p>
            <a:pPr>
              <a:buNone/>
            </a:pPr>
            <a:endParaRPr lang="fr-FR" sz="2900" dirty="0" smtClean="0"/>
          </a:p>
          <a:p>
            <a:r>
              <a:rPr lang="fr-FR" sz="2900" dirty="0" smtClean="0"/>
              <a:t>Une </a:t>
            </a:r>
            <a:r>
              <a:rPr lang="fr-FR" sz="2900" b="1" dirty="0" smtClean="0"/>
              <a:t>mobilité internationale</a:t>
            </a:r>
            <a:r>
              <a:rPr lang="fr-FR" sz="2900" dirty="0" smtClean="0"/>
              <a:t> (stages ou semestre d'études) fait partie</a:t>
            </a:r>
          </a:p>
          <a:p>
            <a:pPr>
              <a:buNone/>
            </a:pPr>
            <a:r>
              <a:rPr lang="fr-FR" sz="2900" dirty="0" smtClean="0"/>
              <a:t>intégrante du cursus.</a:t>
            </a:r>
          </a:p>
          <a:p>
            <a:pPr>
              <a:buNone/>
            </a:pPr>
            <a:endParaRPr lang="fr-FR" dirty="0" smtClean="0"/>
          </a:p>
          <a:p>
            <a:pPr>
              <a:buNone/>
            </a:pPr>
            <a:endParaRPr lang="fr-FR" dirty="0" smtClean="0"/>
          </a:p>
          <a:p>
            <a:pPr>
              <a:buNone/>
            </a:pPr>
            <a:endParaRPr lang="fr-FR" dirty="0" smtClean="0"/>
          </a:p>
          <a:p>
            <a:pPr>
              <a:buNone/>
            </a:pPr>
            <a:endParaRPr lang="fr-FR" dirty="0" smtClean="0"/>
          </a:p>
          <a:p>
            <a:pPr lvl="3">
              <a:buNone/>
            </a:pPr>
            <a:endParaRPr lang="fr-FR" dirty="0" smtClean="0"/>
          </a:p>
          <a:p>
            <a:pPr lvl="3">
              <a:buNone/>
            </a:pPr>
            <a:endParaRPr lang="fr-FR" dirty="0" smtClean="0"/>
          </a:p>
          <a:p>
            <a:pPr lvl="3">
              <a:buNone/>
            </a:pPr>
            <a:endParaRPr lang="fr-FR" dirty="0" smtClean="0"/>
          </a:p>
          <a:p>
            <a:pPr lvl="3">
              <a:buNone/>
            </a:pPr>
            <a:endParaRPr lang="fr-FR" dirty="0" smtClean="0"/>
          </a:p>
          <a:p>
            <a:pPr lvl="3">
              <a:buNone/>
            </a:pPr>
            <a:endParaRPr lang="fr-FR" dirty="0" smtClean="0"/>
          </a:p>
          <a:p>
            <a:pPr lvl="3">
              <a:buNone/>
            </a:pPr>
            <a:endParaRPr lang="fr-FR" dirty="0" smtClean="0"/>
          </a:p>
          <a:p>
            <a:pPr lvl="3">
              <a:buNone/>
            </a:pPr>
            <a:endParaRPr lang="fr-FR" dirty="0" smtClean="0"/>
          </a:p>
        </p:txBody>
      </p:sp>
      <p:sp>
        <p:nvSpPr>
          <p:cNvPr id="12" name="ZoneTexte 11"/>
          <p:cNvSpPr txBox="1"/>
          <p:nvPr/>
        </p:nvSpPr>
        <p:spPr>
          <a:xfrm>
            <a:off x="1115616" y="1340769"/>
            <a:ext cx="6984776" cy="369332"/>
          </a:xfrm>
          <a:prstGeom prst="rect">
            <a:avLst/>
          </a:prstGeom>
          <a:noFill/>
        </p:spPr>
        <p:txBody>
          <a:bodyPr wrap="square" rtlCol="0">
            <a:spAutoFit/>
          </a:bodyPr>
          <a:lstStyle/>
          <a:p>
            <a:endParaRPr lang="fr-FR" dirty="0"/>
          </a:p>
        </p:txBody>
      </p:sp>
      <p:pic>
        <p:nvPicPr>
          <p:cNvPr id="9" name="Image 1"/>
          <p:cNvPicPr>
            <a:picLocks noChangeAspect="1"/>
          </p:cNvPicPr>
          <p:nvPr/>
        </p:nvPicPr>
        <p:blipFill>
          <a:blip r:embed="rId3" cstate="print"/>
          <a:srcRect/>
          <a:stretch>
            <a:fillRect/>
          </a:stretch>
        </p:blipFill>
        <p:spPr bwMode="auto">
          <a:xfrm>
            <a:off x="6791590" y="44687"/>
            <a:ext cx="2126813" cy="853858"/>
          </a:xfrm>
          <a:prstGeom prst="rect">
            <a:avLst/>
          </a:prstGeom>
          <a:noFill/>
          <a:ln w="9525">
            <a:noFill/>
            <a:miter lim="800000"/>
            <a:headEnd/>
            <a:tailEnd/>
          </a:ln>
        </p:spPr>
      </p:pic>
    </p:spTree>
    <p:extLst>
      <p:ext uri="{BB962C8B-B14F-4D97-AF65-F5344CB8AC3E}">
        <p14:creationId xmlns:p14="http://schemas.microsoft.com/office/powerpoint/2010/main" xmlns="" val="2770024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283504"/>
            <a:ext cx="8229600" cy="1143000"/>
          </a:xfrm>
        </p:spPr>
        <p:txBody>
          <a:bodyPr>
            <a:normAutofit fontScale="90000"/>
          </a:bodyPr>
          <a:lstStyle/>
          <a:p>
            <a:r>
              <a:rPr lang="fr-FR" b="1" dirty="0"/>
              <a:t>Cursus master en ingénierie (CMI</a:t>
            </a:r>
            <a:r>
              <a:rPr lang="fr-FR" b="1" dirty="0" smtClean="0"/>
              <a:t>) : </a:t>
            </a:r>
            <a:br>
              <a:rPr lang="fr-FR" b="1" dirty="0" smtClean="0"/>
            </a:br>
            <a:r>
              <a:rPr lang="fr-FR" b="1" dirty="0" smtClean="0"/>
              <a:t>Parcours et capacités d’accueil</a:t>
            </a:r>
            <a:endParaRPr lang="fr-FR" b="1" dirty="0"/>
          </a:p>
        </p:txBody>
      </p:sp>
      <p:pic>
        <p:nvPicPr>
          <p:cNvPr id="4" name="Image 1"/>
          <p:cNvPicPr>
            <a:picLocks noChangeAspect="1"/>
          </p:cNvPicPr>
          <p:nvPr/>
        </p:nvPicPr>
        <p:blipFill>
          <a:blip r:embed="rId3" cstate="print"/>
          <a:srcRect/>
          <a:stretch>
            <a:fillRect/>
          </a:stretch>
        </p:blipFill>
        <p:spPr bwMode="auto">
          <a:xfrm>
            <a:off x="323528" y="6140570"/>
            <a:ext cx="920570" cy="369584"/>
          </a:xfrm>
          <a:prstGeom prst="rect">
            <a:avLst/>
          </a:prstGeom>
          <a:noFill/>
          <a:ln w="9525">
            <a:noFill/>
            <a:miter lim="800000"/>
            <a:headEnd/>
            <a:tailEnd/>
          </a:ln>
        </p:spPr>
      </p:pic>
      <p:pic>
        <p:nvPicPr>
          <p:cNvPr id="5" name="Picture 8"/>
          <p:cNvPicPr>
            <a:picLocks noChangeAspect="1" noChangeArrowheads="1"/>
          </p:cNvPicPr>
          <p:nvPr/>
        </p:nvPicPr>
        <p:blipFill>
          <a:blip r:embed="rId4" cstate="print"/>
          <a:srcRect/>
          <a:stretch>
            <a:fillRect/>
          </a:stretch>
        </p:blipFill>
        <p:spPr bwMode="auto">
          <a:xfrm>
            <a:off x="2699792" y="6154569"/>
            <a:ext cx="813763" cy="365628"/>
          </a:xfrm>
          <a:prstGeom prst="rect">
            <a:avLst/>
          </a:prstGeom>
          <a:noFill/>
          <a:ln w="9525">
            <a:noFill/>
            <a:miter lim="800000"/>
            <a:headEnd/>
            <a:tailEnd/>
          </a:ln>
        </p:spPr>
      </p:pic>
      <p:pic>
        <p:nvPicPr>
          <p:cNvPr id="6" name="Picture 2" descr="C:\Users\phauquin\AppData\Local\Temp\UBM-LOGOSOLO-ZS-N.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475656" y="6144526"/>
            <a:ext cx="1014931" cy="365628"/>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ZoneTexte 11"/>
          <p:cNvSpPr txBox="1"/>
          <p:nvPr/>
        </p:nvSpPr>
        <p:spPr>
          <a:xfrm>
            <a:off x="1115616" y="1340769"/>
            <a:ext cx="6984776" cy="369332"/>
          </a:xfrm>
          <a:prstGeom prst="rect">
            <a:avLst/>
          </a:prstGeom>
          <a:noFill/>
        </p:spPr>
        <p:txBody>
          <a:bodyPr wrap="square" rtlCol="0">
            <a:spAutoFit/>
          </a:bodyPr>
          <a:lstStyle/>
          <a:p>
            <a:endParaRPr lang="fr-FR" dirty="0"/>
          </a:p>
        </p:txBody>
      </p:sp>
      <p:pic>
        <p:nvPicPr>
          <p:cNvPr id="9" name="Image 1"/>
          <p:cNvPicPr>
            <a:picLocks noChangeAspect="1"/>
          </p:cNvPicPr>
          <p:nvPr/>
        </p:nvPicPr>
        <p:blipFill>
          <a:blip r:embed="rId3" cstate="print"/>
          <a:srcRect/>
          <a:stretch>
            <a:fillRect/>
          </a:stretch>
        </p:blipFill>
        <p:spPr bwMode="auto">
          <a:xfrm>
            <a:off x="7042785" y="0"/>
            <a:ext cx="2126813" cy="853858"/>
          </a:xfrm>
          <a:prstGeom prst="rect">
            <a:avLst/>
          </a:prstGeom>
          <a:noFill/>
          <a:ln w="9525">
            <a:noFill/>
            <a:miter lim="800000"/>
            <a:headEnd/>
            <a:tailEnd/>
          </a:ln>
        </p:spPr>
      </p:pic>
      <p:graphicFrame>
        <p:nvGraphicFramePr>
          <p:cNvPr id="2" name="Tableau 1"/>
          <p:cNvGraphicFramePr>
            <a:graphicFrameLocks noGrp="1"/>
          </p:cNvGraphicFramePr>
          <p:nvPr>
            <p:extLst>
              <p:ext uri="{D42A27DB-BD31-4B8C-83A1-F6EECF244321}">
                <p14:modId xmlns:p14="http://schemas.microsoft.com/office/powerpoint/2010/main" xmlns="" val="4247377909"/>
              </p:ext>
            </p:extLst>
          </p:nvPr>
        </p:nvGraphicFramePr>
        <p:xfrm>
          <a:off x="523638" y="1628800"/>
          <a:ext cx="7582553" cy="3571240"/>
        </p:xfrm>
        <a:graphic>
          <a:graphicData uri="http://schemas.openxmlformats.org/drawingml/2006/table">
            <a:tbl>
              <a:tblPr firstRow="1" bandRow="1"/>
              <a:tblGrid>
                <a:gridCol w="1245849"/>
                <a:gridCol w="3384376"/>
                <a:gridCol w="936104"/>
                <a:gridCol w="1008112"/>
                <a:gridCol w="1008112"/>
              </a:tblGrid>
              <a:tr h="370840">
                <a:tc rowSpan="2">
                  <a:txBody>
                    <a:bodyPr/>
                    <a:lstStyle/>
                    <a:p>
                      <a:r>
                        <a:rPr lang="fr-FR" sz="1200" b="1" dirty="0" smtClean="0">
                          <a:solidFill>
                            <a:schemeClr val="bg1"/>
                          </a:solidFill>
                        </a:rPr>
                        <a:t>Mention</a:t>
                      </a:r>
                      <a:endParaRPr lang="fr-FR" sz="1200" b="1" dirty="0">
                        <a:solidFill>
                          <a:schemeClr val="bg1"/>
                        </a:solidFill>
                      </a:endParaRPr>
                    </a:p>
                  </a:txBody>
                  <a:tcPr>
                    <a:solidFill>
                      <a:srgbClr val="00B0F0"/>
                    </a:solidFill>
                  </a:tcPr>
                </a:tc>
                <a:tc rowSpan="2">
                  <a:txBody>
                    <a:bodyPr/>
                    <a:lstStyle/>
                    <a:p>
                      <a:r>
                        <a:rPr lang="fr-FR" sz="1200" b="1" dirty="0" smtClean="0">
                          <a:solidFill>
                            <a:schemeClr val="bg1"/>
                          </a:solidFill>
                        </a:rPr>
                        <a:t>Parcours</a:t>
                      </a:r>
                      <a:endParaRPr lang="fr-FR" sz="1200" b="1" dirty="0">
                        <a:solidFill>
                          <a:schemeClr val="bg1"/>
                        </a:solidFill>
                      </a:endParaRPr>
                    </a:p>
                  </a:txBody>
                  <a:tcPr>
                    <a:solidFill>
                      <a:srgbClr val="00B0F0"/>
                    </a:solidFill>
                  </a:tcPr>
                </a:tc>
                <a:tc rowSpan="2">
                  <a:txBody>
                    <a:bodyPr/>
                    <a:lstStyle/>
                    <a:p>
                      <a:r>
                        <a:rPr lang="fr-FR" sz="1200" b="1" dirty="0" smtClean="0">
                          <a:solidFill>
                            <a:schemeClr val="bg1"/>
                          </a:solidFill>
                        </a:rPr>
                        <a:t>Capacité d’accueil 2019-2020</a:t>
                      </a:r>
                      <a:endParaRPr lang="fr-FR" sz="1200" b="1" dirty="0">
                        <a:solidFill>
                          <a:schemeClr val="bg1"/>
                        </a:solidFill>
                      </a:endParaRPr>
                    </a:p>
                  </a:txBody>
                  <a:tcPr>
                    <a:solidFill>
                      <a:srgbClr val="00B0F0"/>
                    </a:solidFill>
                  </a:tcPr>
                </a:tc>
                <a:tc gridSpan="2">
                  <a:txBody>
                    <a:bodyPr/>
                    <a:lstStyle/>
                    <a:p>
                      <a:pPr algn="ctr"/>
                      <a:r>
                        <a:rPr lang="fr-FR" sz="1200" b="1" dirty="0" smtClean="0">
                          <a:solidFill>
                            <a:schemeClr val="bg1"/>
                          </a:solidFill>
                        </a:rPr>
                        <a:t>2018-2019</a:t>
                      </a:r>
                      <a:endParaRPr lang="fr-FR" sz="1200" b="1" dirty="0">
                        <a:solidFill>
                          <a:schemeClr val="bg1"/>
                        </a:solidFill>
                      </a:endParaRPr>
                    </a:p>
                  </a:txBody>
                  <a:tcPr>
                    <a:solidFill>
                      <a:srgbClr val="00B0F0"/>
                    </a:solidFill>
                  </a:tcPr>
                </a:tc>
                <a:tc hMerge="1">
                  <a:txBody>
                    <a:bodyPr/>
                    <a:lstStyle/>
                    <a:p>
                      <a:endParaRPr lang="fr-FR" sz="1200" b="1" dirty="0">
                        <a:solidFill>
                          <a:schemeClr val="bg1"/>
                        </a:solidFill>
                      </a:endParaRPr>
                    </a:p>
                  </a:txBody>
                  <a:tcPr/>
                </a:tc>
              </a:tr>
              <a:tr h="370840">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r>
                        <a:rPr lang="fr-FR" sz="1200" b="1" dirty="0" smtClean="0">
                          <a:solidFill>
                            <a:schemeClr val="bg1"/>
                          </a:solidFill>
                        </a:rPr>
                        <a:t>Nb de places</a:t>
                      </a:r>
                      <a:endParaRPr lang="fr-FR" sz="1200" b="1" dirty="0">
                        <a:solidFill>
                          <a:schemeClr val="bg1"/>
                        </a:solidFill>
                      </a:endParaRPr>
                    </a:p>
                  </a:txBody>
                  <a:tcPr>
                    <a:solidFill>
                      <a:srgbClr val="00B0F0"/>
                    </a:solidFill>
                  </a:tcPr>
                </a:tc>
                <a:tc>
                  <a:txBody>
                    <a:bodyPr/>
                    <a:lstStyle/>
                    <a:p>
                      <a:r>
                        <a:rPr lang="fr-FR" sz="1200" b="1" dirty="0" smtClean="0">
                          <a:solidFill>
                            <a:schemeClr val="bg1"/>
                          </a:solidFill>
                        </a:rPr>
                        <a:t>Nb de candidats</a:t>
                      </a:r>
                      <a:endParaRPr lang="fr-FR" sz="1200" b="1" dirty="0">
                        <a:solidFill>
                          <a:schemeClr val="bg1"/>
                        </a:solidFill>
                      </a:endParaRPr>
                    </a:p>
                  </a:txBody>
                  <a:tcPr>
                    <a:solidFill>
                      <a:srgbClr val="00B0F0"/>
                    </a:solidFill>
                  </a:tcPr>
                </a:tc>
              </a:tr>
              <a:tr h="370840">
                <a:tc>
                  <a:txBody>
                    <a:bodyPr/>
                    <a:lstStyle/>
                    <a:p>
                      <a:r>
                        <a:rPr lang="fr-FR" sz="1200" b="0" i="0" u="none" strike="noStrike" kern="1200" baseline="0" dirty="0" smtClean="0">
                          <a:solidFill>
                            <a:schemeClr val="tx1"/>
                          </a:solidFill>
                          <a:latin typeface="+mn-lt"/>
                          <a:ea typeface="+mn-ea"/>
                          <a:cs typeface="+mn-cs"/>
                        </a:rPr>
                        <a:t>Mathématiques ou Informatique</a:t>
                      </a:r>
                      <a:endParaRPr lang="fr-FR" sz="1200" dirty="0"/>
                    </a:p>
                  </a:txBody>
                  <a:tcPr/>
                </a:tc>
                <a:tc>
                  <a:txBody>
                    <a:bodyPr/>
                    <a:lstStyle/>
                    <a:p>
                      <a:r>
                        <a:rPr lang="fr-FR" sz="1200" b="0" i="0" u="none" strike="noStrike" kern="1200" baseline="0" dirty="0" smtClean="0">
                          <a:solidFill>
                            <a:schemeClr val="tx1"/>
                          </a:solidFill>
                          <a:latin typeface="+mn-lt"/>
                          <a:ea typeface="+mn-ea"/>
                          <a:cs typeface="+mn-cs"/>
                        </a:rPr>
                        <a:t>CMI - Ingénierie de la statistique et informatique (ISI)</a:t>
                      </a:r>
                      <a:endParaRPr lang="fr-FR" sz="1200" dirty="0"/>
                    </a:p>
                  </a:txBody>
                  <a:tcPr/>
                </a:tc>
                <a:tc>
                  <a:txBody>
                    <a:bodyPr/>
                    <a:lstStyle/>
                    <a:p>
                      <a:r>
                        <a:rPr lang="fr-FR" sz="1200" b="0" i="0" u="none" strike="noStrike" kern="1200" baseline="0" dirty="0" smtClean="0">
                          <a:solidFill>
                            <a:schemeClr val="tx1"/>
                          </a:solidFill>
                          <a:latin typeface="+mn-lt"/>
                          <a:ea typeface="+mn-ea"/>
                          <a:cs typeface="+mn-cs"/>
                        </a:rPr>
                        <a:t>10</a:t>
                      </a:r>
                      <a:endParaRPr lang="fr-FR" sz="1200" dirty="0"/>
                    </a:p>
                  </a:txBody>
                  <a:tcPr/>
                </a:tc>
                <a:tc>
                  <a:txBody>
                    <a:bodyPr/>
                    <a:lstStyle/>
                    <a:p>
                      <a:r>
                        <a:rPr lang="fr-FR" sz="1200" dirty="0" smtClean="0"/>
                        <a:t>10</a:t>
                      </a:r>
                      <a:endParaRPr lang="fr-FR" sz="1200" dirty="0"/>
                    </a:p>
                  </a:txBody>
                  <a:tcPr/>
                </a:tc>
                <a:tc>
                  <a:txBody>
                    <a:bodyPr/>
                    <a:lstStyle/>
                    <a:p>
                      <a:r>
                        <a:rPr lang="fr-FR" sz="1200" dirty="0" smtClean="0"/>
                        <a:t>119</a:t>
                      </a:r>
                      <a:endParaRPr lang="fr-FR" sz="1200" dirty="0"/>
                    </a:p>
                  </a:txBody>
                  <a:tcPr/>
                </a:tc>
              </a:tr>
              <a:tr h="370840">
                <a:tc>
                  <a:txBody>
                    <a:bodyPr/>
                    <a:lstStyle/>
                    <a:p>
                      <a:r>
                        <a:rPr lang="fr-FR" sz="1200" b="0" i="0" u="none" strike="noStrike" kern="1200" baseline="0" dirty="0" smtClean="0">
                          <a:solidFill>
                            <a:schemeClr val="tx1"/>
                          </a:solidFill>
                          <a:latin typeface="+mn-lt"/>
                          <a:ea typeface="+mn-ea"/>
                          <a:cs typeface="+mn-cs"/>
                        </a:rPr>
                        <a:t>Mathématiques ou Informatique</a:t>
                      </a:r>
                      <a:endParaRPr lang="fr-FR" sz="1200" dirty="0"/>
                    </a:p>
                  </a:txBody>
                  <a:tcPr/>
                </a:tc>
                <a:tc>
                  <a:txBody>
                    <a:bodyPr/>
                    <a:lstStyle/>
                    <a:p>
                      <a:r>
                        <a:rPr lang="fr-FR" sz="1200" b="0" i="0" u="none" strike="noStrike" kern="1200" baseline="0" dirty="0" smtClean="0">
                          <a:solidFill>
                            <a:schemeClr val="tx1"/>
                          </a:solidFill>
                          <a:latin typeface="+mn-lt"/>
                          <a:ea typeface="+mn-ea"/>
                          <a:cs typeface="+mn-cs"/>
                        </a:rPr>
                        <a:t>CMI - Optimisation mathématique et algorithmes pour l'aide à la décision (OPTIM)</a:t>
                      </a:r>
                      <a:endParaRPr lang="fr-FR" sz="1200" dirty="0"/>
                    </a:p>
                  </a:txBody>
                  <a:tcPr/>
                </a:tc>
                <a:tc>
                  <a:txBody>
                    <a:bodyPr/>
                    <a:lstStyle/>
                    <a:p>
                      <a:r>
                        <a:rPr lang="fr-FR" sz="1200" b="0" i="0" u="none" strike="noStrike" kern="1200" baseline="0" dirty="0" smtClean="0">
                          <a:solidFill>
                            <a:schemeClr val="tx1"/>
                          </a:solidFill>
                          <a:latin typeface="+mn-lt"/>
                          <a:ea typeface="+mn-ea"/>
                          <a:cs typeface="+mn-cs"/>
                        </a:rPr>
                        <a:t>10</a:t>
                      </a:r>
                      <a:endParaRPr lang="fr-FR" sz="1200" dirty="0"/>
                    </a:p>
                  </a:txBody>
                  <a:tcPr/>
                </a:tc>
                <a:tc>
                  <a:txBody>
                    <a:bodyPr/>
                    <a:lstStyle/>
                    <a:p>
                      <a:r>
                        <a:rPr lang="fr-FR" sz="1200" dirty="0" smtClean="0"/>
                        <a:t>10</a:t>
                      </a:r>
                      <a:endParaRPr lang="fr-FR" sz="1200" dirty="0"/>
                    </a:p>
                  </a:txBody>
                  <a:tcPr/>
                </a:tc>
                <a:tc>
                  <a:txBody>
                    <a:bodyPr/>
                    <a:lstStyle/>
                    <a:p>
                      <a:r>
                        <a:rPr lang="fr-FR" sz="1200" dirty="0" smtClean="0"/>
                        <a:t>86</a:t>
                      </a:r>
                      <a:endParaRPr lang="fr-FR" sz="1200" dirty="0"/>
                    </a:p>
                  </a:txBody>
                  <a:tcPr/>
                </a:tc>
              </a:tr>
              <a:tr h="370840">
                <a:tc>
                  <a:txBody>
                    <a:bodyPr/>
                    <a:lstStyle/>
                    <a:p>
                      <a:r>
                        <a:rPr lang="fr-FR" sz="1200" b="0" i="0" u="none" strike="noStrike" kern="1200" baseline="0" dirty="0" smtClean="0">
                          <a:solidFill>
                            <a:schemeClr val="tx1"/>
                          </a:solidFill>
                          <a:latin typeface="+mn-lt"/>
                          <a:ea typeface="+mn-ea"/>
                          <a:cs typeface="+mn-cs"/>
                        </a:rPr>
                        <a:t>Physique</a:t>
                      </a:r>
                      <a:endParaRPr lang="fr-FR" sz="1200" dirty="0"/>
                    </a:p>
                  </a:txBody>
                  <a:tcPr/>
                </a:tc>
                <a:tc>
                  <a:txBody>
                    <a:bodyPr/>
                    <a:lstStyle/>
                    <a:p>
                      <a:r>
                        <a:rPr lang="fr-FR" sz="1200" b="0" i="0" u="none" strike="noStrike" kern="1200" baseline="0" dirty="0" smtClean="0">
                          <a:solidFill>
                            <a:schemeClr val="tx1"/>
                          </a:solidFill>
                          <a:latin typeface="+mn-lt"/>
                          <a:ea typeface="+mn-ea"/>
                          <a:cs typeface="+mn-cs"/>
                        </a:rPr>
                        <a:t>CMI - Physique : rayonnements et instrumentation (RI)</a:t>
                      </a:r>
                      <a:endParaRPr lang="fr-FR" sz="1200" dirty="0"/>
                    </a:p>
                  </a:txBody>
                  <a:tcPr/>
                </a:tc>
                <a:tc>
                  <a:txBody>
                    <a:bodyPr/>
                    <a:lstStyle/>
                    <a:p>
                      <a:r>
                        <a:rPr lang="fr-FR" sz="1200" b="0" i="0" u="none" strike="noStrike" kern="1200" baseline="0" dirty="0" smtClean="0">
                          <a:solidFill>
                            <a:schemeClr val="tx1"/>
                          </a:solidFill>
                          <a:latin typeface="+mn-lt"/>
                          <a:ea typeface="+mn-ea"/>
                          <a:cs typeface="+mn-cs"/>
                        </a:rPr>
                        <a:t>10</a:t>
                      </a:r>
                      <a:endParaRPr lang="fr-FR" sz="1200" dirty="0"/>
                    </a:p>
                  </a:txBody>
                  <a:tcPr/>
                </a:tc>
                <a:tc>
                  <a:txBody>
                    <a:bodyPr/>
                    <a:lstStyle/>
                    <a:p>
                      <a:r>
                        <a:rPr lang="fr-FR" sz="1200" dirty="0" smtClean="0"/>
                        <a:t>10</a:t>
                      </a:r>
                      <a:endParaRPr lang="fr-FR" sz="1200" dirty="0"/>
                    </a:p>
                  </a:txBody>
                  <a:tcPr/>
                </a:tc>
                <a:tc>
                  <a:txBody>
                    <a:bodyPr/>
                    <a:lstStyle/>
                    <a:p>
                      <a:r>
                        <a:rPr lang="fr-FR" sz="1200" dirty="0" smtClean="0"/>
                        <a:t>52</a:t>
                      </a:r>
                      <a:endParaRPr lang="fr-FR" sz="1200" dirty="0"/>
                    </a:p>
                  </a:txBody>
                  <a:tcPr/>
                </a:tc>
              </a:tr>
              <a:tr h="370840">
                <a:tc>
                  <a:txBody>
                    <a:bodyPr/>
                    <a:lstStyle/>
                    <a:p>
                      <a:r>
                        <a:rPr lang="fr-FR" sz="1200" b="0" i="0" u="none" strike="noStrike" kern="1200" baseline="0" dirty="0" smtClean="0">
                          <a:solidFill>
                            <a:schemeClr val="tx1"/>
                          </a:solidFill>
                          <a:latin typeface="+mn-lt"/>
                          <a:ea typeface="+mn-ea"/>
                          <a:cs typeface="+mn-cs"/>
                        </a:rPr>
                        <a:t>Sciences de la terre</a:t>
                      </a:r>
                      <a:endParaRPr lang="fr-FR" sz="1200" dirty="0"/>
                    </a:p>
                  </a:txBody>
                  <a:tcPr/>
                </a:tc>
                <a:tc>
                  <a:txBody>
                    <a:bodyPr/>
                    <a:lstStyle/>
                    <a:p>
                      <a:r>
                        <a:rPr lang="fr-FR" sz="1200" b="0" i="0" u="none" strike="noStrike" kern="1200" baseline="0" dirty="0" smtClean="0">
                          <a:solidFill>
                            <a:schemeClr val="tx1"/>
                          </a:solidFill>
                          <a:latin typeface="+mn-lt"/>
                          <a:ea typeface="+mn-ea"/>
                          <a:cs typeface="+mn-cs"/>
                        </a:rPr>
                        <a:t>CMI - Ingénierie géologique et civile (</a:t>
                      </a:r>
                      <a:r>
                        <a:rPr lang="fr-FR" sz="1200" b="0" i="0" u="none" strike="noStrike" kern="1200" baseline="0" dirty="0" err="1" smtClean="0">
                          <a:solidFill>
                            <a:schemeClr val="tx1"/>
                          </a:solidFill>
                          <a:latin typeface="+mn-lt"/>
                          <a:ea typeface="+mn-ea"/>
                          <a:cs typeface="+mn-cs"/>
                        </a:rPr>
                        <a:t>Igéoc</a:t>
                      </a:r>
                      <a:r>
                        <a:rPr lang="fr-FR" sz="1200" b="0" i="0" u="none" strike="noStrike" kern="1200" baseline="0" dirty="0" smtClean="0">
                          <a:solidFill>
                            <a:schemeClr val="tx1"/>
                          </a:solidFill>
                          <a:latin typeface="+mn-lt"/>
                          <a:ea typeface="+mn-ea"/>
                          <a:cs typeface="+mn-cs"/>
                        </a:rPr>
                        <a:t>)</a:t>
                      </a:r>
                      <a:endParaRPr lang="fr-FR" sz="1200" dirty="0"/>
                    </a:p>
                  </a:txBody>
                  <a:tcPr/>
                </a:tc>
                <a:tc>
                  <a:txBody>
                    <a:bodyPr/>
                    <a:lstStyle/>
                    <a:p>
                      <a:r>
                        <a:rPr lang="fr-FR" sz="1200" b="0" i="0" u="none" strike="noStrike" kern="1200" baseline="0" dirty="0" smtClean="0">
                          <a:solidFill>
                            <a:schemeClr val="tx1"/>
                          </a:solidFill>
                          <a:latin typeface="+mn-lt"/>
                          <a:ea typeface="+mn-ea"/>
                          <a:cs typeface="+mn-cs"/>
                        </a:rPr>
                        <a:t>10</a:t>
                      </a:r>
                      <a:endParaRPr lang="fr-FR" sz="1200" dirty="0"/>
                    </a:p>
                  </a:txBody>
                  <a:tcPr/>
                </a:tc>
                <a:tc>
                  <a:txBody>
                    <a:bodyPr/>
                    <a:lstStyle/>
                    <a:p>
                      <a:r>
                        <a:rPr lang="fr-FR" sz="1200" dirty="0" smtClean="0"/>
                        <a:t>10</a:t>
                      </a:r>
                      <a:endParaRPr lang="fr-FR" sz="1200" dirty="0"/>
                    </a:p>
                  </a:txBody>
                  <a:tcPr/>
                </a:tc>
                <a:tc>
                  <a:txBody>
                    <a:bodyPr/>
                    <a:lstStyle/>
                    <a:p>
                      <a:r>
                        <a:rPr lang="fr-FR" sz="1200" dirty="0" smtClean="0"/>
                        <a:t>81</a:t>
                      </a:r>
                      <a:endParaRPr lang="fr-FR" sz="1200" dirty="0"/>
                    </a:p>
                  </a:txBody>
                  <a:tcPr/>
                </a:tc>
              </a:tr>
              <a:tr h="370840">
                <a:tc>
                  <a:txBody>
                    <a:bodyPr/>
                    <a:lstStyle/>
                    <a:p>
                      <a:r>
                        <a:rPr lang="fr-FR" sz="1200" b="0" i="0" u="none" strike="noStrike" kern="1200" baseline="0" dirty="0" smtClean="0">
                          <a:solidFill>
                            <a:schemeClr val="tx1"/>
                          </a:solidFill>
                          <a:latin typeface="+mn-lt"/>
                          <a:ea typeface="+mn-ea"/>
                          <a:cs typeface="+mn-cs"/>
                        </a:rPr>
                        <a:t>Sciences pour l'ingénieur</a:t>
                      </a:r>
                      <a:endParaRPr lang="fr-FR" sz="1200" dirty="0"/>
                    </a:p>
                  </a:txBody>
                  <a:tcPr/>
                </a:tc>
                <a:tc>
                  <a:txBody>
                    <a:bodyPr/>
                    <a:lstStyle/>
                    <a:p>
                      <a:r>
                        <a:rPr lang="fr-FR" sz="1200" b="0" i="0" u="none" strike="noStrike" kern="1200" baseline="0" dirty="0" smtClean="0">
                          <a:solidFill>
                            <a:schemeClr val="tx1"/>
                          </a:solidFill>
                          <a:latin typeface="+mn-lt"/>
                          <a:ea typeface="+mn-ea"/>
                          <a:cs typeface="+mn-cs"/>
                        </a:rPr>
                        <a:t>CMI – Ingénierie et maintenance des systèmes pour l’aéronautique et les transports (IMSAT)</a:t>
                      </a:r>
                      <a:endParaRPr lang="fr-FR" sz="1200" dirty="0"/>
                    </a:p>
                  </a:txBody>
                  <a:tcPr/>
                </a:tc>
                <a:tc>
                  <a:txBody>
                    <a:bodyPr/>
                    <a:lstStyle/>
                    <a:p>
                      <a:r>
                        <a:rPr lang="fr-FR" sz="1200" b="0" i="0" u="none" strike="noStrike" kern="1200" baseline="0" dirty="0" smtClean="0">
                          <a:solidFill>
                            <a:schemeClr val="tx1"/>
                          </a:solidFill>
                          <a:latin typeface="+mn-lt"/>
                          <a:ea typeface="+mn-ea"/>
                          <a:cs typeface="+mn-cs"/>
                        </a:rPr>
                        <a:t>60</a:t>
                      </a:r>
                      <a:endParaRPr lang="fr-FR" sz="1200" dirty="0"/>
                    </a:p>
                  </a:txBody>
                  <a:tcPr/>
                </a:tc>
                <a:tc>
                  <a:txBody>
                    <a:bodyPr/>
                    <a:lstStyle/>
                    <a:p>
                      <a:r>
                        <a:rPr lang="fr-FR" sz="1200" dirty="0" smtClean="0"/>
                        <a:t>60</a:t>
                      </a:r>
                      <a:endParaRPr lang="fr-FR" sz="1200" dirty="0"/>
                    </a:p>
                  </a:txBody>
                  <a:tcPr/>
                </a:tc>
                <a:tc>
                  <a:txBody>
                    <a:bodyPr/>
                    <a:lstStyle/>
                    <a:p>
                      <a:r>
                        <a:rPr lang="fr-FR" sz="1200" dirty="0" smtClean="0"/>
                        <a:t>498</a:t>
                      </a:r>
                      <a:endParaRPr lang="fr-FR" sz="1200" dirty="0"/>
                    </a:p>
                  </a:txBody>
                  <a:tcPr/>
                </a:tc>
              </a:tr>
              <a:tr h="370840">
                <a:tc>
                  <a:txBody>
                    <a:bodyPr/>
                    <a:lstStyle/>
                    <a:p>
                      <a:r>
                        <a:rPr lang="fr-FR" sz="1200" b="0" i="0" u="none" strike="noStrike" kern="1200" baseline="0" dirty="0" smtClean="0">
                          <a:solidFill>
                            <a:schemeClr val="tx1"/>
                          </a:solidFill>
                          <a:latin typeface="+mn-lt"/>
                          <a:ea typeface="+mn-ea"/>
                          <a:cs typeface="+mn-cs"/>
                        </a:rPr>
                        <a:t>Sciences pour l'ingénieur</a:t>
                      </a:r>
                      <a:endParaRPr lang="fr-FR" sz="1200" dirty="0"/>
                    </a:p>
                  </a:txBody>
                  <a:tcPr/>
                </a:tc>
                <a:tc>
                  <a:txBody>
                    <a:bodyPr/>
                    <a:lstStyle/>
                    <a:p>
                      <a:r>
                        <a:rPr lang="fr-FR" sz="1200" b="0" i="0" u="none" strike="noStrike" kern="1200" baseline="0" dirty="0" smtClean="0">
                          <a:solidFill>
                            <a:schemeClr val="tx1"/>
                          </a:solidFill>
                          <a:latin typeface="+mn-lt"/>
                          <a:ea typeface="+mn-ea"/>
                          <a:cs typeface="+mn-cs"/>
                        </a:rPr>
                        <a:t>CMI - Mécanique, Génie civil et énergétique (MGCE)</a:t>
                      </a:r>
                      <a:endParaRPr lang="fr-FR" sz="1200" dirty="0"/>
                    </a:p>
                  </a:txBody>
                  <a:tcPr/>
                </a:tc>
                <a:tc>
                  <a:txBody>
                    <a:bodyPr/>
                    <a:lstStyle/>
                    <a:p>
                      <a:r>
                        <a:rPr lang="fr-FR" sz="1200" b="0" i="0" u="none" strike="noStrike" kern="1200" baseline="0" dirty="0" smtClean="0">
                          <a:solidFill>
                            <a:schemeClr val="tx1"/>
                          </a:solidFill>
                          <a:latin typeface="+mn-lt"/>
                          <a:ea typeface="+mn-ea"/>
                          <a:cs typeface="+mn-cs"/>
                        </a:rPr>
                        <a:t>30</a:t>
                      </a:r>
                      <a:endParaRPr lang="fr-FR" sz="1200" dirty="0"/>
                    </a:p>
                  </a:txBody>
                  <a:tcPr/>
                </a:tc>
                <a:tc>
                  <a:txBody>
                    <a:bodyPr/>
                    <a:lstStyle/>
                    <a:p>
                      <a:r>
                        <a:rPr lang="fr-FR" sz="1200" dirty="0" smtClean="0"/>
                        <a:t>30</a:t>
                      </a:r>
                      <a:endParaRPr lang="fr-FR" sz="1200" dirty="0"/>
                    </a:p>
                  </a:txBody>
                  <a:tcPr/>
                </a:tc>
                <a:tc>
                  <a:txBody>
                    <a:bodyPr/>
                    <a:lstStyle/>
                    <a:p>
                      <a:r>
                        <a:rPr lang="fr-FR" sz="1200" dirty="0" smtClean="0"/>
                        <a:t>511</a:t>
                      </a:r>
                      <a:endParaRPr lang="fr-FR" sz="1200" dirty="0"/>
                    </a:p>
                  </a:txBody>
                  <a:tcPr/>
                </a:tc>
              </a:tr>
            </a:tbl>
          </a:graphicData>
        </a:graphic>
      </p:graphicFrame>
    </p:spTree>
    <p:extLst>
      <p:ext uri="{BB962C8B-B14F-4D97-AF65-F5344CB8AC3E}">
        <p14:creationId xmlns:p14="http://schemas.microsoft.com/office/powerpoint/2010/main" xmlns="" val="16901231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b="1" dirty="0"/>
              <a:t>Cursus master en ingénierie (CMI) : </a:t>
            </a:r>
            <a:br>
              <a:rPr lang="fr-FR" b="1" dirty="0"/>
            </a:br>
            <a:endParaRPr lang="fr-FR" dirty="0"/>
          </a:p>
        </p:txBody>
      </p:sp>
      <p:sp>
        <p:nvSpPr>
          <p:cNvPr id="4" name="Rectangle 3"/>
          <p:cNvSpPr/>
          <p:nvPr/>
        </p:nvSpPr>
        <p:spPr>
          <a:xfrm>
            <a:off x="0" y="1063139"/>
            <a:ext cx="9144000" cy="5016758"/>
          </a:xfrm>
          <a:prstGeom prst="rect">
            <a:avLst/>
          </a:prstGeom>
        </p:spPr>
        <p:txBody>
          <a:bodyPr wrap="square">
            <a:spAutoFit/>
          </a:bodyPr>
          <a:lstStyle/>
          <a:p>
            <a:pPr algn="just">
              <a:buNone/>
            </a:pPr>
            <a:endParaRPr lang="fr-FR" sz="1600" dirty="0"/>
          </a:p>
          <a:p>
            <a:pPr marL="285750" indent="-285750">
              <a:buFont typeface="Arial" panose="020B0604020202020204" pitchFamily="34" charset="0"/>
              <a:buChar char="•"/>
            </a:pPr>
            <a:r>
              <a:rPr lang="fr-FR" sz="1600" b="1" dirty="0"/>
              <a:t>ISI</a:t>
            </a:r>
            <a:r>
              <a:rPr lang="fr-FR" sz="1600" dirty="0"/>
              <a:t> </a:t>
            </a:r>
            <a:r>
              <a:rPr lang="fr-FR" sz="1600" b="1" dirty="0" smtClean="0"/>
              <a:t>- </a:t>
            </a:r>
            <a:r>
              <a:rPr lang="fr-FR" sz="1600" b="1" dirty="0"/>
              <a:t>Ingénierie de la statistique et informatique </a:t>
            </a:r>
            <a:endParaRPr lang="fr-FR" sz="1600" b="1" dirty="0" smtClean="0"/>
          </a:p>
          <a:p>
            <a:r>
              <a:rPr lang="fr-FR" sz="1600" dirty="0" smtClean="0"/>
              <a:t>Forme </a:t>
            </a:r>
            <a:r>
              <a:rPr lang="fr-FR" sz="1600" dirty="0"/>
              <a:t>des Data </a:t>
            </a:r>
            <a:r>
              <a:rPr lang="fr-FR" sz="1600" dirty="0" err="1"/>
              <a:t>Scientists</a:t>
            </a:r>
            <a:r>
              <a:rPr lang="fr-FR" sz="1600" dirty="0"/>
              <a:t> à la pointe dans la gestion de bases de données massives, l'analyse de données en grande dimension, l'apprentissage statistique, le stockage de données et calculs sur des serveurs informatiques distants en réseau, l'extraction d'indicateurs concrets </a:t>
            </a:r>
            <a:r>
              <a:rPr lang="fr-FR" sz="1600" dirty="0" smtClean="0"/>
              <a:t>pour l'élaboration </a:t>
            </a:r>
            <a:r>
              <a:rPr lang="fr-FR" sz="1600" dirty="0"/>
              <a:t>de stratégies dans les entreprises, et la connaissance des secteurs industriels et des domaines d'applications de la science des données.</a:t>
            </a:r>
            <a:endParaRPr lang="fr-FR" sz="1600" b="1" dirty="0" smtClean="0"/>
          </a:p>
          <a:p>
            <a:r>
              <a:rPr lang="fr-FR" sz="1600" b="1" dirty="0" smtClean="0"/>
              <a:t>Secteurs  </a:t>
            </a:r>
            <a:r>
              <a:rPr lang="fr-FR" sz="1600" b="1" dirty="0"/>
              <a:t>:</a:t>
            </a:r>
            <a:r>
              <a:rPr lang="fr-FR" sz="1600" dirty="0"/>
              <a:t> grande distribution, Internet et  e-commerce, banque, assurance , finance,  </a:t>
            </a:r>
            <a:r>
              <a:rPr lang="fr-FR" sz="1600" dirty="0" smtClean="0"/>
              <a:t>transport, </a:t>
            </a:r>
            <a:r>
              <a:rPr lang="fr-FR" sz="1600" dirty="0"/>
              <a:t>énergie, , biomédical , santé. </a:t>
            </a:r>
          </a:p>
          <a:p>
            <a:pPr>
              <a:buNone/>
            </a:pPr>
            <a:r>
              <a:rPr lang="fr-FR" sz="1600" b="1" dirty="0"/>
              <a:t>Métiers :</a:t>
            </a:r>
            <a:r>
              <a:rPr lang="fr-FR" sz="1600" dirty="0"/>
              <a:t> chargé d'études en statistique et en informatique, expert en statistique décisionnelle, expert en statistique et informatique pour </a:t>
            </a:r>
            <a:r>
              <a:rPr lang="fr-FR" sz="1600" dirty="0" smtClean="0"/>
              <a:t> l'aide </a:t>
            </a:r>
            <a:r>
              <a:rPr lang="fr-FR" sz="1600" dirty="0"/>
              <a:t>à la décision et le management, responsable des données en </a:t>
            </a:r>
            <a:r>
              <a:rPr lang="fr-FR" sz="1600" dirty="0" smtClean="0"/>
              <a:t>entreprise.</a:t>
            </a:r>
          </a:p>
          <a:p>
            <a:pPr>
              <a:buNone/>
            </a:pPr>
            <a:r>
              <a:rPr lang="fr-FR" sz="1600" b="1" dirty="0" smtClean="0">
                <a:sym typeface="Wingdings"/>
              </a:rPr>
              <a:t>	 </a:t>
            </a:r>
            <a:r>
              <a:rPr lang="fr-FR" sz="1600" b="1" dirty="0" smtClean="0">
                <a:hlinkClick r:id="rId2"/>
              </a:rPr>
              <a:t>https</a:t>
            </a:r>
            <a:r>
              <a:rPr lang="fr-FR" sz="1600" b="1" dirty="0">
                <a:hlinkClick r:id="rId2"/>
              </a:rPr>
              <a:t>://uf-mi.u-bordeaux.fr/sites/cmi-isi/</a:t>
            </a:r>
            <a:endParaRPr lang="fr-FR" sz="1600" b="1" dirty="0"/>
          </a:p>
          <a:p>
            <a:pPr>
              <a:buNone/>
            </a:pPr>
            <a:endParaRPr lang="fr-FR" sz="1600" b="1" dirty="0"/>
          </a:p>
          <a:p>
            <a:pPr marL="285750" indent="-285750">
              <a:buFont typeface="Arial" panose="020B0604020202020204" pitchFamily="34" charset="0"/>
              <a:buChar char="•"/>
            </a:pPr>
            <a:r>
              <a:rPr lang="fr-FR" sz="1600" b="1" dirty="0" smtClean="0"/>
              <a:t>OPTIM - </a:t>
            </a:r>
            <a:r>
              <a:rPr lang="fr-FR" sz="1600" b="1" dirty="0"/>
              <a:t>Optimisation mathématique et algorithmes pour l'aide à la décision </a:t>
            </a:r>
            <a:r>
              <a:rPr lang="fr-FR" sz="1600" b="1" dirty="0" smtClean="0"/>
              <a:t> </a:t>
            </a:r>
          </a:p>
          <a:p>
            <a:r>
              <a:rPr lang="fr-FR" sz="1600" dirty="0"/>
              <a:t>A l'interface des mathématiques et de l'informatique, conception et mise en œuvre d'algorithmes pour définir les meilleures stratégies et optimiser l'utilisation des ressources. </a:t>
            </a:r>
            <a:br>
              <a:rPr lang="fr-FR" sz="1600" dirty="0"/>
            </a:br>
            <a:r>
              <a:rPr lang="fr-FR" sz="1600" b="1" dirty="0"/>
              <a:t>Métiers :</a:t>
            </a:r>
            <a:r>
              <a:rPr lang="fr-FR" sz="1600" dirty="0"/>
              <a:t> expert en optimisation </a:t>
            </a:r>
            <a:br>
              <a:rPr lang="fr-FR" sz="1600" dirty="0"/>
            </a:br>
            <a:r>
              <a:rPr lang="fr-FR" sz="1600" b="1" dirty="0"/>
              <a:t>Secteurs :</a:t>
            </a:r>
            <a:r>
              <a:rPr lang="fr-FR" sz="1600" dirty="0"/>
              <a:t> énergie, logistique et transport, santé, services, ...</a:t>
            </a:r>
            <a:r>
              <a:rPr lang="fr-FR" sz="1600" b="1" dirty="0" smtClean="0">
                <a:sym typeface="Wingdings"/>
              </a:rPr>
              <a:t>	</a:t>
            </a:r>
          </a:p>
          <a:p>
            <a:r>
              <a:rPr lang="fr-FR" sz="1600" b="1" dirty="0">
                <a:sym typeface="Wingdings"/>
              </a:rPr>
              <a:t>	</a:t>
            </a:r>
            <a:r>
              <a:rPr lang="fr-FR" sz="1600" b="1" dirty="0" smtClean="0">
                <a:sym typeface="Wingdings"/>
              </a:rPr>
              <a:t></a:t>
            </a:r>
            <a:r>
              <a:rPr lang="fr-FR" sz="1600" b="1" dirty="0" smtClean="0">
                <a:hlinkClick r:id="rId3"/>
              </a:rPr>
              <a:t> https</a:t>
            </a:r>
            <a:r>
              <a:rPr lang="fr-FR" sz="1600" b="1" dirty="0">
                <a:hlinkClick r:id="rId3"/>
              </a:rPr>
              <a:t>://uf-mi.u-bordeaux.fr/sites/optim</a:t>
            </a:r>
            <a:r>
              <a:rPr lang="fr-FR" sz="1600" b="1" dirty="0" smtClean="0">
                <a:hlinkClick r:id="rId3"/>
              </a:rPr>
              <a:t>/</a:t>
            </a:r>
            <a:endParaRPr lang="fr-FR" sz="1600" b="1" dirty="0"/>
          </a:p>
        </p:txBody>
      </p:sp>
    </p:spTree>
    <p:extLst>
      <p:ext uri="{BB962C8B-B14F-4D97-AF65-F5344CB8AC3E}">
        <p14:creationId xmlns:p14="http://schemas.microsoft.com/office/powerpoint/2010/main" xmlns="" val="8740467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b="1" dirty="0"/>
              <a:t>Cursus master en ingénierie (CMI) : </a:t>
            </a:r>
            <a:br>
              <a:rPr lang="fr-FR" b="1" dirty="0"/>
            </a:br>
            <a:endParaRPr lang="fr-FR" dirty="0"/>
          </a:p>
        </p:txBody>
      </p:sp>
      <p:sp>
        <p:nvSpPr>
          <p:cNvPr id="4" name="Rectangle 3"/>
          <p:cNvSpPr/>
          <p:nvPr/>
        </p:nvSpPr>
        <p:spPr>
          <a:xfrm>
            <a:off x="0" y="1344536"/>
            <a:ext cx="9144000" cy="5509200"/>
          </a:xfrm>
          <a:prstGeom prst="rect">
            <a:avLst/>
          </a:prstGeom>
        </p:spPr>
        <p:txBody>
          <a:bodyPr wrap="square">
            <a:spAutoFit/>
          </a:bodyPr>
          <a:lstStyle/>
          <a:p>
            <a:pPr marL="285750" indent="-285750">
              <a:buFont typeface="Arial" panose="020B0604020202020204" pitchFamily="34" charset="0"/>
              <a:buChar char="•"/>
            </a:pPr>
            <a:r>
              <a:rPr lang="fr-FR" sz="1600" b="1" dirty="0"/>
              <a:t>RI - Physique : Rayonnements et instrumentation</a:t>
            </a:r>
            <a:r>
              <a:rPr lang="fr-FR" sz="1600" dirty="0"/>
              <a:t> </a:t>
            </a:r>
            <a:endParaRPr lang="fr-FR" sz="1600" dirty="0" smtClean="0"/>
          </a:p>
          <a:p>
            <a:r>
              <a:rPr lang="fr-FR" sz="1600" dirty="0"/>
              <a:t>Les domaines visés </a:t>
            </a:r>
            <a:r>
              <a:rPr lang="fr-FR" sz="1600" dirty="0" smtClean="0"/>
              <a:t>sont </a:t>
            </a:r>
            <a:r>
              <a:rPr lang="fr-FR" sz="1600" dirty="0"/>
              <a:t>ceux de l'instrumentation physique dans les domaines </a:t>
            </a:r>
            <a:r>
              <a:rPr lang="fr-FR" sz="1600" b="1" dirty="0"/>
              <a:t>de l'optique, la physique des lasers et la physique nucléaire</a:t>
            </a:r>
            <a:r>
              <a:rPr lang="fr-FR" sz="1600" dirty="0"/>
              <a:t>. Cela inclut une spécialisation en production, détection et modélisation de rayonnements de différentes natures ainsi que de leur utilisation dans les applications industrielles et médicales.</a:t>
            </a:r>
          </a:p>
          <a:p>
            <a:pPr>
              <a:buNone/>
            </a:pPr>
            <a:r>
              <a:rPr lang="fr-FR" sz="1600" b="1" dirty="0"/>
              <a:t>Métiers :</a:t>
            </a:r>
            <a:r>
              <a:rPr lang="fr-FR" sz="1600" dirty="0"/>
              <a:t> ingénieur d'études scientifiques ou de recherche fondamentale, cadre technique, cadre </a:t>
            </a:r>
          </a:p>
          <a:p>
            <a:pPr>
              <a:buNone/>
            </a:pPr>
            <a:r>
              <a:rPr lang="fr-FR" sz="1600" dirty="0"/>
              <a:t>dirigeant dans des entreprises (PMI-PME ou grands groupes) axées sur l'innovation technologique.</a:t>
            </a:r>
          </a:p>
          <a:p>
            <a:pPr>
              <a:buNone/>
            </a:pPr>
            <a:r>
              <a:rPr lang="fr-FR" sz="1600" b="1" dirty="0" smtClean="0"/>
              <a:t>Secteurs </a:t>
            </a:r>
            <a:r>
              <a:rPr lang="fr-FR" sz="1600" b="1" dirty="0"/>
              <a:t>:</a:t>
            </a:r>
            <a:r>
              <a:rPr lang="fr-FR" sz="1600" dirty="0"/>
              <a:t> instrumentation physique,  nucléaire, lasers et de l'optique. Poursuite en doctorat  possible</a:t>
            </a:r>
            <a:r>
              <a:rPr lang="fr-FR" sz="1600" dirty="0" smtClean="0"/>
              <a:t>.</a:t>
            </a:r>
          </a:p>
          <a:p>
            <a:pPr>
              <a:buNone/>
            </a:pPr>
            <a:r>
              <a:rPr lang="fr-FR" sz="1600" b="1" dirty="0" smtClean="0">
                <a:sym typeface="Wingdings"/>
              </a:rPr>
              <a:t>	 </a:t>
            </a:r>
            <a:r>
              <a:rPr lang="fr-FR" sz="1600" b="1" dirty="0" smtClean="0">
                <a:hlinkClick r:id="rId2"/>
              </a:rPr>
              <a:t>https</a:t>
            </a:r>
            <a:r>
              <a:rPr lang="fr-FR" sz="1600" b="1" dirty="0">
                <a:hlinkClick r:id="rId2"/>
              </a:rPr>
              <a:t>://</a:t>
            </a:r>
            <a:r>
              <a:rPr lang="fr-FR" sz="1600" b="1" dirty="0" smtClean="0">
                <a:hlinkClick r:id="rId2"/>
              </a:rPr>
              <a:t>physique.u-bordeaux.fr/Nos-Formations/Cursus-Master-Ingenierie-CMI-Physique-rayonnements-et-instrumentation</a:t>
            </a:r>
            <a:endParaRPr lang="fr-FR" sz="1600" b="1" dirty="0"/>
          </a:p>
          <a:p>
            <a:pPr>
              <a:buNone/>
            </a:pPr>
            <a:endParaRPr lang="fr-FR" sz="1600" dirty="0"/>
          </a:p>
          <a:p>
            <a:pPr marL="285750" indent="-285750">
              <a:buFont typeface="Arial" panose="020B0604020202020204" pitchFamily="34" charset="0"/>
              <a:buChar char="•"/>
            </a:pPr>
            <a:r>
              <a:rPr lang="fr-FR" sz="1600" b="1" dirty="0" err="1" smtClean="0"/>
              <a:t>Igéoc</a:t>
            </a:r>
            <a:r>
              <a:rPr lang="fr-FR" sz="1600" b="1" dirty="0" smtClean="0"/>
              <a:t>- </a:t>
            </a:r>
            <a:r>
              <a:rPr lang="fr-FR" sz="1600" b="1" dirty="0"/>
              <a:t>Ingénierie </a:t>
            </a:r>
            <a:r>
              <a:rPr lang="fr-FR" sz="1600" b="1" dirty="0" smtClean="0"/>
              <a:t>géologique et </a:t>
            </a:r>
            <a:r>
              <a:rPr lang="fr-FR" sz="1600" b="1" dirty="0"/>
              <a:t>civile </a:t>
            </a:r>
            <a:endParaRPr lang="fr-FR" sz="1600" b="1" dirty="0" smtClean="0"/>
          </a:p>
          <a:p>
            <a:r>
              <a:rPr lang="fr-FR" sz="1600" dirty="0"/>
              <a:t>Les domaines visés </a:t>
            </a:r>
            <a:r>
              <a:rPr lang="fr-FR" sz="1600" dirty="0" smtClean="0"/>
              <a:t>sont </a:t>
            </a:r>
            <a:r>
              <a:rPr lang="fr-FR" sz="1600" dirty="0"/>
              <a:t>les domaines des géosciences appliquées en lien avec le génie </a:t>
            </a:r>
            <a:r>
              <a:rPr lang="fr-FR" sz="1600" dirty="0" smtClean="0"/>
              <a:t>civil, permettant </a:t>
            </a:r>
            <a:r>
              <a:rPr lang="fr-FR" sz="1600" dirty="0"/>
              <a:t>de s'intéresser à des problématiques relevant de la géotechnique, de la géophysique et de l'hydrogéologie pour évaluer les conséquences potentielles des projets d'aménagement sur l'environnement et le patrimoine</a:t>
            </a:r>
            <a:r>
              <a:rPr lang="fr-FR" sz="1600" dirty="0" smtClean="0"/>
              <a:t>.</a:t>
            </a:r>
          </a:p>
          <a:p>
            <a:r>
              <a:rPr lang="fr-FR" sz="1600" b="1" dirty="0" smtClean="0"/>
              <a:t>Domaines : </a:t>
            </a:r>
            <a:r>
              <a:rPr lang="fr-FR" sz="1600" dirty="0"/>
              <a:t>interaction des sites et des ouvrages avec leur environnement, géotechnique et aménagement de site, gestion des risques naturels.</a:t>
            </a:r>
          </a:p>
          <a:p>
            <a:pPr>
              <a:buNone/>
            </a:pPr>
            <a:r>
              <a:rPr lang="fr-FR" sz="1600" b="1" dirty="0"/>
              <a:t>Métiers :</a:t>
            </a:r>
            <a:r>
              <a:rPr lang="fr-FR" sz="1600" dirty="0"/>
              <a:t> géologue modélisateur, géophysicien,  hydrogéologue,  Ingénieur(e) du BTP, ingénieur(e) en infrastructures et bâtis, chef de projet ingénierie </a:t>
            </a:r>
          </a:p>
          <a:p>
            <a:pPr>
              <a:buNone/>
            </a:pPr>
            <a:r>
              <a:rPr lang="fr-FR" sz="1600" dirty="0"/>
              <a:t>publique,  chargé de la gestion de la ressource en eau, chercheur en en sciences de la de terre</a:t>
            </a:r>
            <a:r>
              <a:rPr lang="fr-FR" sz="1600" dirty="0" smtClean="0"/>
              <a:t>.</a:t>
            </a:r>
          </a:p>
          <a:p>
            <a:pPr>
              <a:buNone/>
            </a:pPr>
            <a:r>
              <a:rPr lang="fr-FR" sz="1600" b="1" dirty="0">
                <a:sym typeface="Wingdings"/>
              </a:rPr>
              <a:t>	</a:t>
            </a:r>
            <a:r>
              <a:rPr lang="fr-FR" sz="1600" b="1" dirty="0" smtClean="0">
                <a:sym typeface="Wingdings"/>
              </a:rPr>
              <a:t> </a:t>
            </a:r>
            <a:r>
              <a:rPr lang="fr-FR" sz="1600" b="1" dirty="0" smtClean="0">
                <a:hlinkClick r:id="rId3"/>
              </a:rPr>
              <a:t>https</a:t>
            </a:r>
            <a:r>
              <a:rPr lang="fr-FR" sz="1600" b="1" dirty="0">
                <a:hlinkClick r:id="rId3"/>
              </a:rPr>
              <a:t>://</a:t>
            </a:r>
            <a:r>
              <a:rPr lang="fr-FR" sz="1600" b="1" dirty="0" smtClean="0">
                <a:hlinkClick r:id="rId3"/>
              </a:rPr>
              <a:t>terre-environnement.u-bordeaux.fr/Formations/Cursus-Master-en-Ingenierie</a:t>
            </a:r>
            <a:endParaRPr lang="fr-FR" sz="1600" b="1" dirty="0"/>
          </a:p>
        </p:txBody>
      </p:sp>
    </p:spTree>
    <p:extLst>
      <p:ext uri="{BB962C8B-B14F-4D97-AF65-F5344CB8AC3E}">
        <p14:creationId xmlns:p14="http://schemas.microsoft.com/office/powerpoint/2010/main" xmlns="" val="31435506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70436" y="0"/>
            <a:ext cx="8229600" cy="1143000"/>
          </a:xfrm>
        </p:spPr>
        <p:txBody>
          <a:bodyPr>
            <a:normAutofit fontScale="90000"/>
          </a:bodyPr>
          <a:lstStyle/>
          <a:p>
            <a:r>
              <a:rPr lang="fr-FR" b="1" dirty="0"/>
              <a:t>Cursus master en ingénierie (CMI) : </a:t>
            </a:r>
            <a:br>
              <a:rPr lang="fr-FR" b="1" dirty="0"/>
            </a:br>
            <a:endParaRPr lang="fr-FR" dirty="0"/>
          </a:p>
        </p:txBody>
      </p:sp>
      <p:sp>
        <p:nvSpPr>
          <p:cNvPr id="4" name="Rectangle 3"/>
          <p:cNvSpPr/>
          <p:nvPr/>
        </p:nvSpPr>
        <p:spPr>
          <a:xfrm>
            <a:off x="-18577" y="1340768"/>
            <a:ext cx="9144000" cy="4770537"/>
          </a:xfrm>
          <a:prstGeom prst="rect">
            <a:avLst/>
          </a:prstGeom>
        </p:spPr>
        <p:txBody>
          <a:bodyPr wrap="square">
            <a:spAutoFit/>
          </a:bodyPr>
          <a:lstStyle/>
          <a:p>
            <a:pPr>
              <a:buNone/>
            </a:pPr>
            <a:endParaRPr lang="fr-FR" sz="1600" dirty="0"/>
          </a:p>
          <a:p>
            <a:pPr marL="285750" indent="-285750">
              <a:buFont typeface="Arial" panose="020B0604020202020204" pitchFamily="34" charset="0"/>
              <a:buChar char="•"/>
            </a:pPr>
            <a:r>
              <a:rPr lang="fr-FR" sz="1600" b="1" dirty="0" smtClean="0"/>
              <a:t>IMSAT</a:t>
            </a:r>
            <a:r>
              <a:rPr lang="fr-FR" sz="1600" dirty="0"/>
              <a:t> </a:t>
            </a:r>
            <a:r>
              <a:rPr lang="fr-FR" sz="1600" b="1" dirty="0" smtClean="0"/>
              <a:t>- </a:t>
            </a:r>
            <a:r>
              <a:rPr lang="fr-FR" sz="1600" b="1" dirty="0"/>
              <a:t>Ingénierie et maintenance des systèmes pour l’aéronautique et les transports </a:t>
            </a:r>
            <a:endParaRPr lang="fr-FR" sz="1600" b="1" dirty="0" smtClean="0"/>
          </a:p>
          <a:p>
            <a:r>
              <a:rPr lang="fr-FR" sz="1600" dirty="0" smtClean="0"/>
              <a:t>Forme aux métiers </a:t>
            </a:r>
            <a:r>
              <a:rPr lang="fr-FR" sz="1600" dirty="0"/>
              <a:t>d'ingénieur spécialiste innovant en maintenance des systèmes pour l'aéronautique et les </a:t>
            </a:r>
            <a:r>
              <a:rPr lang="fr-FR" sz="1600" dirty="0" smtClean="0"/>
              <a:t>transports.</a:t>
            </a:r>
          </a:p>
          <a:p>
            <a:r>
              <a:rPr lang="fr-FR" sz="1600" b="1" dirty="0"/>
              <a:t>3 parcours possibles : </a:t>
            </a:r>
            <a:endParaRPr lang="fr-FR" sz="1600" b="1" dirty="0" smtClean="0"/>
          </a:p>
          <a:p>
            <a:pPr marL="742950" lvl="1" indent="-285750">
              <a:buFont typeface="Courier New" panose="02070309020205020404" pitchFamily="49" charset="0"/>
              <a:buChar char="o"/>
            </a:pPr>
            <a:r>
              <a:rPr lang="fr-FR" sz="1600" b="1" dirty="0" smtClean="0"/>
              <a:t>Systèmes embarqués </a:t>
            </a:r>
            <a:r>
              <a:rPr lang="fr-FR" sz="1600" dirty="0" smtClean="0"/>
              <a:t> </a:t>
            </a:r>
            <a:r>
              <a:rPr lang="fr-FR" sz="1600" b="1" dirty="0" smtClean="0"/>
              <a:t>:</a:t>
            </a:r>
          </a:p>
          <a:p>
            <a:pPr lvl="1"/>
            <a:r>
              <a:rPr lang="fr-FR" sz="1600" b="1" dirty="0" smtClean="0"/>
              <a:t>Métiers :</a:t>
            </a:r>
            <a:r>
              <a:rPr lang="fr-FR" sz="1600" dirty="0" smtClean="0"/>
              <a:t>  </a:t>
            </a:r>
            <a:r>
              <a:rPr lang="fr-FR" sz="1600" dirty="0"/>
              <a:t>ingénieur équipementier en systèmes embarqués et réseaux locaux, ingénieur technologue pour le suivi et la </a:t>
            </a:r>
            <a:r>
              <a:rPr lang="fr-FR" sz="1600" dirty="0" smtClean="0"/>
              <a:t>production </a:t>
            </a:r>
            <a:r>
              <a:rPr lang="fr-FR" sz="1600" dirty="0"/>
              <a:t>d'équipements électroniques, ingénieur mesure, test et contrôle</a:t>
            </a:r>
          </a:p>
          <a:p>
            <a:pPr marL="742950" lvl="1" indent="-285750">
              <a:buFont typeface="Courier New" panose="02070309020205020404" pitchFamily="49" charset="0"/>
              <a:buChar char="o"/>
            </a:pPr>
            <a:r>
              <a:rPr lang="fr-FR" sz="1600" b="1" dirty="0" smtClean="0"/>
              <a:t>Maintenance </a:t>
            </a:r>
            <a:r>
              <a:rPr lang="fr-FR" sz="1600" b="1" dirty="0"/>
              <a:t>aéronautique avionique ou structure : </a:t>
            </a:r>
            <a:endParaRPr lang="fr-FR" sz="1600" b="1" dirty="0" smtClean="0"/>
          </a:p>
          <a:p>
            <a:pPr lvl="1"/>
            <a:r>
              <a:rPr lang="fr-FR" sz="1600" b="1" dirty="0" smtClean="0"/>
              <a:t>Métiers : </a:t>
            </a:r>
            <a:r>
              <a:rPr lang="fr-FR" sz="1600" dirty="0" smtClean="0"/>
              <a:t>Constructeur</a:t>
            </a:r>
            <a:r>
              <a:rPr lang="fr-FR" sz="1600" dirty="0"/>
              <a:t>, équipementier, société de services (ingénieur bureau d'études, </a:t>
            </a:r>
            <a:r>
              <a:rPr lang="fr-FR" sz="1600" dirty="0" smtClean="0"/>
              <a:t>ingénieur </a:t>
            </a:r>
            <a:r>
              <a:rPr lang="fr-FR" sz="1600" dirty="0"/>
              <a:t>documentation technique, ingénieur support client),  centre de Maintenance (responsable, ingénieur bureau technique), </a:t>
            </a:r>
            <a:r>
              <a:rPr lang="fr-FR" sz="1600" dirty="0" smtClean="0"/>
              <a:t>compagnie </a:t>
            </a:r>
            <a:r>
              <a:rPr lang="fr-FR" sz="1600" dirty="0"/>
              <a:t>aérienne (ingénieur suivi de navigabilité, ingénieur gestion de configuration) </a:t>
            </a:r>
          </a:p>
          <a:p>
            <a:pPr marL="742950" lvl="1" indent="-285750">
              <a:buFont typeface="Courier New" panose="02070309020205020404" pitchFamily="49" charset="0"/>
              <a:buChar char="o"/>
            </a:pPr>
            <a:r>
              <a:rPr lang="fr-FR" sz="1600" b="1" dirty="0" smtClean="0"/>
              <a:t>Structures composites :</a:t>
            </a:r>
          </a:p>
          <a:p>
            <a:pPr lvl="1"/>
            <a:r>
              <a:rPr lang="fr-FR" sz="1600" b="1" dirty="0" smtClean="0"/>
              <a:t>Métiers :  </a:t>
            </a:r>
            <a:r>
              <a:rPr lang="fr-FR" sz="1600" dirty="0"/>
              <a:t>ingénieur en conception des pièces et choix des procédés de fabrication, ingénieur processus de fabrication, </a:t>
            </a:r>
            <a:r>
              <a:rPr lang="fr-FR" sz="1600" dirty="0" smtClean="0"/>
              <a:t>chef </a:t>
            </a:r>
            <a:r>
              <a:rPr lang="fr-FR" sz="1600" dirty="0"/>
              <a:t>de projet. </a:t>
            </a:r>
          </a:p>
          <a:p>
            <a:pPr>
              <a:buNone/>
            </a:pPr>
            <a:r>
              <a:rPr lang="fr-FR" sz="1600" dirty="0"/>
              <a:t>Poursuites d'études possibles : doctorat , mastères spécialisés, notamment avec notre partenaire l'ENAC à Toulouse</a:t>
            </a:r>
            <a:r>
              <a:rPr lang="fr-FR" sz="1600" dirty="0" smtClean="0"/>
              <a:t>.</a:t>
            </a:r>
          </a:p>
          <a:p>
            <a:pPr>
              <a:buNone/>
            </a:pPr>
            <a:r>
              <a:rPr lang="fr-FR" sz="1600" b="1" dirty="0" smtClean="0">
                <a:sym typeface="Wingdings"/>
              </a:rPr>
              <a:t>	 </a:t>
            </a:r>
            <a:r>
              <a:rPr lang="fr-FR" sz="1600" b="1" dirty="0" smtClean="0">
                <a:hlinkClick r:id="rId2"/>
              </a:rPr>
              <a:t>https</a:t>
            </a:r>
            <a:r>
              <a:rPr lang="fr-FR" sz="1600" b="1" dirty="0">
                <a:hlinkClick r:id="rId2"/>
              </a:rPr>
              <a:t>://ima.u-bordeaux.fr/Nos-formations/Cursus-Master-en-Ingenierie-IMSAT</a:t>
            </a:r>
            <a:endParaRPr lang="fr-FR" sz="1600" b="1" dirty="0"/>
          </a:p>
        </p:txBody>
      </p:sp>
    </p:spTree>
    <p:extLst>
      <p:ext uri="{BB962C8B-B14F-4D97-AF65-F5344CB8AC3E}">
        <p14:creationId xmlns:p14="http://schemas.microsoft.com/office/powerpoint/2010/main" xmlns="" val="42305099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70436" y="0"/>
            <a:ext cx="8229600" cy="1143000"/>
          </a:xfrm>
        </p:spPr>
        <p:txBody>
          <a:bodyPr>
            <a:normAutofit fontScale="90000"/>
          </a:bodyPr>
          <a:lstStyle/>
          <a:p>
            <a:r>
              <a:rPr lang="fr-FR" b="1" dirty="0"/>
              <a:t>Cursus master en ingénierie (CMI) : </a:t>
            </a:r>
            <a:br>
              <a:rPr lang="fr-FR" b="1" dirty="0"/>
            </a:br>
            <a:endParaRPr lang="fr-FR" dirty="0"/>
          </a:p>
        </p:txBody>
      </p:sp>
      <p:sp>
        <p:nvSpPr>
          <p:cNvPr id="4" name="Rectangle 3"/>
          <p:cNvSpPr/>
          <p:nvPr/>
        </p:nvSpPr>
        <p:spPr>
          <a:xfrm>
            <a:off x="0" y="1628800"/>
            <a:ext cx="9144000" cy="4278094"/>
          </a:xfrm>
          <a:prstGeom prst="rect">
            <a:avLst/>
          </a:prstGeom>
        </p:spPr>
        <p:txBody>
          <a:bodyPr wrap="square">
            <a:spAutoFit/>
          </a:bodyPr>
          <a:lstStyle/>
          <a:p>
            <a:pPr>
              <a:buNone/>
            </a:pPr>
            <a:endParaRPr lang="fr-FR" sz="1600" dirty="0"/>
          </a:p>
          <a:p>
            <a:pPr marL="285750" indent="-285750">
              <a:buFont typeface="Arial" panose="020B0604020202020204" pitchFamily="34" charset="0"/>
              <a:buChar char="•"/>
            </a:pPr>
            <a:r>
              <a:rPr lang="fr-FR" sz="1600" b="1" dirty="0"/>
              <a:t>MGCE</a:t>
            </a:r>
            <a:r>
              <a:rPr lang="fr-FR" sz="1600" i="1" dirty="0"/>
              <a:t> </a:t>
            </a:r>
            <a:r>
              <a:rPr lang="fr-FR" sz="1600" b="1" dirty="0" smtClean="0"/>
              <a:t>- </a:t>
            </a:r>
            <a:r>
              <a:rPr lang="fr-FR" sz="1600" b="1" dirty="0"/>
              <a:t>Mécanique, Génie civil et énergétique </a:t>
            </a:r>
            <a:r>
              <a:rPr lang="fr-FR" sz="1600" dirty="0"/>
              <a:t>	</a:t>
            </a:r>
            <a:endParaRPr lang="fr-FR" sz="1600" dirty="0" smtClean="0"/>
          </a:p>
          <a:p>
            <a:pPr>
              <a:buNone/>
            </a:pPr>
            <a:r>
              <a:rPr lang="fr-FR" sz="1600" dirty="0" smtClean="0"/>
              <a:t>Vise </a:t>
            </a:r>
            <a:r>
              <a:rPr lang="fr-FR" sz="1600" dirty="0"/>
              <a:t>à former aux fonctions d'ingénieur en </a:t>
            </a:r>
            <a:r>
              <a:rPr lang="fr-FR" sz="1600" b="1" i="1" dirty="0"/>
              <a:t>Génie Mécanique</a:t>
            </a:r>
            <a:r>
              <a:rPr lang="fr-FR" sz="1600" dirty="0"/>
              <a:t>,</a:t>
            </a:r>
            <a:r>
              <a:rPr lang="fr-FR" sz="1600" b="1" dirty="0"/>
              <a:t> </a:t>
            </a:r>
            <a:r>
              <a:rPr lang="fr-FR" sz="1600" b="1" i="1" dirty="0"/>
              <a:t>Génie Civil</a:t>
            </a:r>
            <a:r>
              <a:rPr lang="fr-FR" sz="1600" b="1" dirty="0"/>
              <a:t> </a:t>
            </a:r>
            <a:r>
              <a:rPr lang="fr-FR" sz="1600" dirty="0"/>
              <a:t>ou</a:t>
            </a:r>
            <a:r>
              <a:rPr lang="fr-FR" sz="1600" b="1" dirty="0"/>
              <a:t> </a:t>
            </a:r>
            <a:r>
              <a:rPr lang="fr-FR" sz="1600" b="1" i="1" dirty="0"/>
              <a:t>Mécanique et Energétique</a:t>
            </a:r>
            <a:r>
              <a:rPr lang="fr-FR" sz="1600" i="1" dirty="0"/>
              <a:t> </a:t>
            </a:r>
            <a:r>
              <a:rPr lang="fr-FR" sz="1600" dirty="0"/>
              <a:t>tout en dispensant une ouverture à la </a:t>
            </a:r>
            <a:r>
              <a:rPr lang="fr-FR" sz="1600" b="1" dirty="0"/>
              <a:t>recherche et à </a:t>
            </a:r>
            <a:r>
              <a:rPr lang="fr-FR" sz="1600" b="1" dirty="0" smtClean="0"/>
              <a:t>l'innovation.</a:t>
            </a:r>
          </a:p>
          <a:p>
            <a:pPr>
              <a:buNone/>
            </a:pPr>
            <a:r>
              <a:rPr lang="fr-FR" sz="1600" b="1" dirty="0" smtClean="0"/>
              <a:t>3 parcours possibles : </a:t>
            </a:r>
            <a:endParaRPr lang="fr-FR" sz="1600" dirty="0" smtClean="0"/>
          </a:p>
          <a:p>
            <a:pPr marL="742950" lvl="1" indent="-285750">
              <a:buFont typeface="Courier New" panose="02070309020205020404" pitchFamily="49" charset="0"/>
              <a:buChar char="o"/>
            </a:pPr>
            <a:r>
              <a:rPr lang="fr-FR" sz="1600" b="1" dirty="0" smtClean="0"/>
              <a:t>Génie </a:t>
            </a:r>
            <a:r>
              <a:rPr lang="fr-FR" sz="1600" b="1" dirty="0"/>
              <a:t>Mécanique :</a:t>
            </a:r>
            <a:r>
              <a:rPr lang="fr-FR" sz="1600" dirty="0"/>
              <a:t> </a:t>
            </a:r>
            <a:endParaRPr lang="fr-FR" sz="1600" dirty="0" smtClean="0"/>
          </a:p>
          <a:p>
            <a:pPr lvl="1"/>
            <a:r>
              <a:rPr lang="fr-FR" sz="1600" b="1" dirty="0" smtClean="0"/>
              <a:t>Secteurs </a:t>
            </a:r>
            <a:r>
              <a:rPr lang="fr-FR" sz="1600" b="1" dirty="0"/>
              <a:t>:</a:t>
            </a:r>
            <a:r>
              <a:rPr lang="fr-FR" sz="1600" dirty="0"/>
              <a:t> Aéronautique, Spatial, Défense, Automobile, Ferroviaire, </a:t>
            </a:r>
            <a:r>
              <a:rPr lang="fr-FR" sz="1600" dirty="0" smtClean="0"/>
              <a:t>Biomédical</a:t>
            </a:r>
          </a:p>
          <a:p>
            <a:pPr lvl="1"/>
            <a:r>
              <a:rPr lang="fr-FR" sz="1600" b="1" dirty="0" smtClean="0"/>
              <a:t>Métiers :</a:t>
            </a:r>
            <a:r>
              <a:rPr lang="fr-FR" sz="1600" dirty="0" smtClean="0"/>
              <a:t> ingénieur </a:t>
            </a:r>
            <a:r>
              <a:rPr lang="fr-FR" sz="1600" dirty="0"/>
              <a:t>conception, </a:t>
            </a:r>
            <a:r>
              <a:rPr lang="fr-FR" sz="1600" dirty="0" smtClean="0"/>
              <a:t>ingénieur </a:t>
            </a:r>
            <a:r>
              <a:rPr lang="fr-FR" sz="1600" dirty="0"/>
              <a:t>tolérancement géométrique, ingénieur  industrialisation, ingénieur </a:t>
            </a:r>
            <a:r>
              <a:rPr lang="fr-FR" sz="1600" dirty="0" smtClean="0"/>
              <a:t>fabrication</a:t>
            </a:r>
            <a:endParaRPr lang="fr-FR" sz="1600" dirty="0"/>
          </a:p>
          <a:p>
            <a:pPr marL="742950" lvl="1" indent="-285750">
              <a:buFont typeface="Courier New" panose="02070309020205020404" pitchFamily="49" charset="0"/>
              <a:buChar char="o"/>
            </a:pPr>
            <a:r>
              <a:rPr lang="fr-FR" sz="1600" b="1" dirty="0" smtClean="0"/>
              <a:t>Génie </a:t>
            </a:r>
            <a:r>
              <a:rPr lang="fr-FR" sz="1600" b="1" dirty="0"/>
              <a:t>Civil</a:t>
            </a:r>
            <a:r>
              <a:rPr lang="fr-FR" sz="1600" b="1" i="1" dirty="0"/>
              <a:t> </a:t>
            </a:r>
            <a:r>
              <a:rPr lang="fr-FR" sz="1600" b="1" dirty="0"/>
              <a:t>:</a:t>
            </a:r>
            <a:r>
              <a:rPr lang="fr-FR" sz="1600" dirty="0"/>
              <a:t> </a:t>
            </a:r>
            <a:endParaRPr lang="fr-FR" sz="1600" dirty="0" smtClean="0"/>
          </a:p>
          <a:p>
            <a:pPr lvl="1"/>
            <a:r>
              <a:rPr lang="fr-FR" sz="1600" b="1" dirty="0" smtClean="0"/>
              <a:t>Secteurs </a:t>
            </a:r>
            <a:r>
              <a:rPr lang="fr-FR" sz="1600" b="1" dirty="0"/>
              <a:t>:</a:t>
            </a:r>
            <a:r>
              <a:rPr lang="fr-FR" sz="1600" dirty="0"/>
              <a:t> Bâtiment, Travaux </a:t>
            </a:r>
            <a:r>
              <a:rPr lang="fr-FR" sz="1600" dirty="0" smtClean="0"/>
              <a:t>Publics</a:t>
            </a:r>
          </a:p>
          <a:p>
            <a:pPr lvl="1"/>
            <a:r>
              <a:rPr lang="fr-FR" sz="1600" b="1" dirty="0" smtClean="0"/>
              <a:t>Métiers :</a:t>
            </a:r>
            <a:r>
              <a:rPr lang="fr-FR" sz="1600" dirty="0" smtClean="0"/>
              <a:t> ingénieur </a:t>
            </a:r>
            <a:r>
              <a:rPr lang="fr-FR" sz="1600" dirty="0"/>
              <a:t>en bureau d'étude technique ou de contrôle, ingénieur méthodes </a:t>
            </a:r>
            <a:r>
              <a:rPr lang="fr-FR" sz="1600" dirty="0" smtClean="0"/>
              <a:t>d'exécution</a:t>
            </a:r>
            <a:r>
              <a:rPr lang="fr-FR" sz="1600" dirty="0"/>
              <a:t>, ingénieur organisation et planification,  Ingénieur  </a:t>
            </a:r>
            <a:r>
              <a:rPr lang="fr-FR" sz="1600" dirty="0" smtClean="0"/>
              <a:t>travaux</a:t>
            </a:r>
            <a:endParaRPr lang="fr-FR" sz="1600" dirty="0"/>
          </a:p>
          <a:p>
            <a:pPr marL="742950" lvl="1" indent="-285750">
              <a:buFont typeface="Courier New" panose="02070309020205020404" pitchFamily="49" charset="0"/>
              <a:buChar char="o"/>
            </a:pPr>
            <a:r>
              <a:rPr lang="fr-FR" sz="1600" b="1" dirty="0" smtClean="0"/>
              <a:t>Mécanique </a:t>
            </a:r>
            <a:r>
              <a:rPr lang="fr-FR" sz="1600" b="1" dirty="0"/>
              <a:t>et Energétique :</a:t>
            </a:r>
            <a:r>
              <a:rPr lang="fr-FR" sz="1600" dirty="0"/>
              <a:t> </a:t>
            </a:r>
            <a:endParaRPr lang="fr-FR" sz="1600" dirty="0" smtClean="0"/>
          </a:p>
          <a:p>
            <a:pPr lvl="1"/>
            <a:r>
              <a:rPr lang="fr-FR" sz="1600" b="1" dirty="0" smtClean="0"/>
              <a:t>Secteurs </a:t>
            </a:r>
            <a:r>
              <a:rPr lang="fr-FR" sz="1600" b="1" dirty="0"/>
              <a:t>: </a:t>
            </a:r>
            <a:r>
              <a:rPr lang="fr-FR" sz="1600" dirty="0"/>
              <a:t>Aéronautique, Transport, Energie, Défense </a:t>
            </a:r>
            <a:endParaRPr lang="fr-FR" sz="1600" dirty="0" smtClean="0"/>
          </a:p>
          <a:p>
            <a:pPr lvl="1"/>
            <a:r>
              <a:rPr lang="fr-FR" sz="1600" b="1" dirty="0" smtClean="0"/>
              <a:t>Métiers :</a:t>
            </a:r>
            <a:r>
              <a:rPr lang="fr-FR" sz="1600" dirty="0" smtClean="0"/>
              <a:t> ingénieur </a:t>
            </a:r>
            <a:r>
              <a:rPr lang="fr-FR" sz="1600" dirty="0"/>
              <a:t>calcul, ingénieur énergétique </a:t>
            </a:r>
            <a:r>
              <a:rPr lang="fr-FR" sz="1600" dirty="0" smtClean="0"/>
              <a:t>industrielle</a:t>
            </a:r>
            <a:r>
              <a:rPr lang="fr-FR" sz="1600" dirty="0"/>
              <a:t>, ingénieur génie climatique)</a:t>
            </a:r>
          </a:p>
          <a:p>
            <a:pPr>
              <a:buNone/>
            </a:pPr>
            <a:endParaRPr lang="fr-FR" sz="1600" dirty="0"/>
          </a:p>
        </p:txBody>
      </p:sp>
    </p:spTree>
    <p:extLst>
      <p:ext uri="{BB962C8B-B14F-4D97-AF65-F5344CB8AC3E}">
        <p14:creationId xmlns:p14="http://schemas.microsoft.com/office/powerpoint/2010/main" xmlns="" val="4878850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283504"/>
            <a:ext cx="8229600" cy="1143000"/>
          </a:xfrm>
        </p:spPr>
        <p:txBody>
          <a:bodyPr>
            <a:normAutofit fontScale="90000"/>
          </a:bodyPr>
          <a:lstStyle/>
          <a:p>
            <a:r>
              <a:rPr lang="fr-FR" b="1" dirty="0"/>
              <a:t>Cursus master en ingénierie (CMI</a:t>
            </a:r>
            <a:r>
              <a:rPr lang="fr-FR" b="1" dirty="0" smtClean="0"/>
              <a:t>) : </a:t>
            </a:r>
            <a:br>
              <a:rPr lang="fr-FR" b="1" dirty="0" smtClean="0"/>
            </a:br>
            <a:r>
              <a:rPr lang="fr-FR" b="1" dirty="0" smtClean="0"/>
              <a:t>Programmes détaillés</a:t>
            </a:r>
            <a:endParaRPr lang="fr-FR" b="1" dirty="0"/>
          </a:p>
        </p:txBody>
      </p:sp>
      <p:sp>
        <p:nvSpPr>
          <p:cNvPr id="12" name="ZoneTexte 11"/>
          <p:cNvSpPr txBox="1"/>
          <p:nvPr/>
        </p:nvSpPr>
        <p:spPr>
          <a:xfrm>
            <a:off x="4730198" y="1916832"/>
            <a:ext cx="3744416" cy="523220"/>
          </a:xfrm>
          <a:prstGeom prst="rect">
            <a:avLst/>
          </a:prstGeom>
          <a:noFill/>
        </p:spPr>
        <p:txBody>
          <a:bodyPr wrap="square" rtlCol="0">
            <a:spAutoFit/>
          </a:bodyPr>
          <a:lstStyle/>
          <a:p>
            <a:r>
              <a:rPr lang="fr-FR" sz="2800" dirty="0" smtClean="0">
                <a:hlinkClick r:id="rId3"/>
              </a:rPr>
              <a:t>jechoisis.u-bordeaux.fr</a:t>
            </a:r>
            <a:endParaRPr lang="fr-FR" sz="2800" dirty="0"/>
          </a:p>
        </p:txBody>
      </p:sp>
      <p:pic>
        <p:nvPicPr>
          <p:cNvPr id="9" name="Image 1"/>
          <p:cNvPicPr>
            <a:picLocks noChangeAspect="1"/>
          </p:cNvPicPr>
          <p:nvPr/>
        </p:nvPicPr>
        <p:blipFill>
          <a:blip r:embed="rId4" cstate="print"/>
          <a:srcRect/>
          <a:stretch>
            <a:fillRect/>
          </a:stretch>
        </p:blipFill>
        <p:spPr bwMode="auto">
          <a:xfrm>
            <a:off x="7042785" y="0"/>
            <a:ext cx="2126813" cy="853858"/>
          </a:xfrm>
          <a:prstGeom prst="rect">
            <a:avLst/>
          </a:prstGeom>
          <a:noFill/>
          <a:ln w="9525">
            <a:noFill/>
            <a:miter lim="800000"/>
            <a:headEnd/>
            <a:tailEnd/>
          </a:ln>
        </p:spPr>
      </p:pic>
      <p:pic>
        <p:nvPicPr>
          <p:cNvPr id="1029" name="Picture 5">
            <a:hlinkClick r:id="rId5"/>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82763" y="1719551"/>
            <a:ext cx="4539379" cy="11598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79512" y="2879358"/>
            <a:ext cx="2232248" cy="26713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051720" y="3573016"/>
            <a:ext cx="4677005" cy="27191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602406" y="4365104"/>
            <a:ext cx="2009775" cy="21050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784853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283504"/>
            <a:ext cx="8229600" cy="1143000"/>
          </a:xfrm>
        </p:spPr>
        <p:txBody>
          <a:bodyPr>
            <a:noAutofit/>
          </a:bodyPr>
          <a:lstStyle/>
          <a:p>
            <a:r>
              <a:rPr lang="fr-FR" sz="2800" b="1" dirty="0"/>
              <a:t>Cursus master en ingénierie (CMI</a:t>
            </a:r>
            <a:r>
              <a:rPr lang="fr-FR" sz="2800" b="1" dirty="0" smtClean="0"/>
              <a:t>) : </a:t>
            </a:r>
            <a:br>
              <a:rPr lang="fr-FR" sz="2800" b="1" dirty="0" smtClean="0"/>
            </a:br>
            <a:r>
              <a:rPr lang="fr-FR" sz="2800" b="1" dirty="0" smtClean="0"/>
              <a:t>Connaître les attendus, caractéristiques de la formation, éléments pour l’examen du dossier</a:t>
            </a:r>
            <a:endParaRPr lang="fr-FR" sz="2800" b="1" dirty="0"/>
          </a:p>
        </p:txBody>
      </p:sp>
      <p:pic>
        <p:nvPicPr>
          <p:cNvPr id="4" name="Image 1"/>
          <p:cNvPicPr>
            <a:picLocks noChangeAspect="1"/>
          </p:cNvPicPr>
          <p:nvPr/>
        </p:nvPicPr>
        <p:blipFill>
          <a:blip r:embed="rId3" cstate="print"/>
          <a:srcRect/>
          <a:stretch>
            <a:fillRect/>
          </a:stretch>
        </p:blipFill>
        <p:spPr bwMode="auto">
          <a:xfrm>
            <a:off x="323528" y="6140570"/>
            <a:ext cx="920570" cy="369584"/>
          </a:xfrm>
          <a:prstGeom prst="rect">
            <a:avLst/>
          </a:prstGeom>
          <a:noFill/>
          <a:ln w="9525">
            <a:noFill/>
            <a:miter lim="800000"/>
            <a:headEnd/>
            <a:tailEnd/>
          </a:ln>
        </p:spPr>
      </p:pic>
      <p:pic>
        <p:nvPicPr>
          <p:cNvPr id="5" name="Picture 8"/>
          <p:cNvPicPr>
            <a:picLocks noChangeAspect="1" noChangeArrowheads="1"/>
          </p:cNvPicPr>
          <p:nvPr/>
        </p:nvPicPr>
        <p:blipFill>
          <a:blip r:embed="rId4" cstate="print"/>
          <a:srcRect/>
          <a:stretch>
            <a:fillRect/>
          </a:stretch>
        </p:blipFill>
        <p:spPr bwMode="auto">
          <a:xfrm>
            <a:off x="2699792" y="6154569"/>
            <a:ext cx="813763" cy="365628"/>
          </a:xfrm>
          <a:prstGeom prst="rect">
            <a:avLst/>
          </a:prstGeom>
          <a:noFill/>
          <a:ln w="9525">
            <a:noFill/>
            <a:miter lim="800000"/>
            <a:headEnd/>
            <a:tailEnd/>
          </a:ln>
        </p:spPr>
      </p:pic>
      <p:pic>
        <p:nvPicPr>
          <p:cNvPr id="6" name="Picture 2" descr="C:\Users\phauquin\AppData\Local\Temp\UBM-LOGOSOLO-ZS-N.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475656" y="6144526"/>
            <a:ext cx="1014931" cy="365628"/>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Image 1"/>
          <p:cNvPicPr>
            <a:picLocks noChangeAspect="1"/>
          </p:cNvPicPr>
          <p:nvPr/>
        </p:nvPicPr>
        <p:blipFill>
          <a:blip r:embed="rId3" cstate="print"/>
          <a:srcRect/>
          <a:stretch>
            <a:fillRect/>
          </a:stretch>
        </p:blipFill>
        <p:spPr bwMode="auto">
          <a:xfrm>
            <a:off x="7524328" y="1"/>
            <a:ext cx="1645270" cy="660531"/>
          </a:xfrm>
          <a:prstGeom prst="rect">
            <a:avLst/>
          </a:prstGeom>
          <a:noFill/>
          <a:ln w="9525">
            <a:noFill/>
            <a:miter lim="800000"/>
            <a:headEnd/>
            <a:tailEnd/>
          </a:ln>
        </p:spPr>
      </p:pic>
      <p:sp>
        <p:nvSpPr>
          <p:cNvPr id="7" name="ZoneTexte 6"/>
          <p:cNvSpPr txBox="1"/>
          <p:nvPr/>
        </p:nvSpPr>
        <p:spPr>
          <a:xfrm>
            <a:off x="0" y="1875122"/>
            <a:ext cx="9169597" cy="523220"/>
          </a:xfrm>
          <a:prstGeom prst="rect">
            <a:avLst/>
          </a:prstGeom>
          <a:noFill/>
        </p:spPr>
        <p:txBody>
          <a:bodyPr wrap="square" rtlCol="0">
            <a:spAutoFit/>
          </a:bodyPr>
          <a:lstStyle/>
          <a:p>
            <a:r>
              <a:rPr lang="fr-FR" sz="2800" b="1" dirty="0" smtClean="0">
                <a:sym typeface="Wingdings"/>
              </a:rPr>
              <a:t>		</a:t>
            </a:r>
          </a:p>
        </p:txBody>
      </p:sp>
      <p:grpSp>
        <p:nvGrpSpPr>
          <p:cNvPr id="11" name="Groupe 10"/>
          <p:cNvGrpSpPr/>
          <p:nvPr/>
        </p:nvGrpSpPr>
        <p:grpSpPr>
          <a:xfrm>
            <a:off x="272513" y="3501008"/>
            <a:ext cx="8711319" cy="676263"/>
            <a:chOff x="305842" y="2336698"/>
            <a:chExt cx="8711319" cy="676263"/>
          </a:xfrm>
        </p:grpSpPr>
        <p:pic>
          <p:nvPicPr>
            <p:cNvPr id="2050" name="Picture 2"/>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b="50000"/>
            <a:stretch/>
          </p:blipFill>
          <p:spPr bwMode="auto">
            <a:xfrm>
              <a:off x="305842" y="2336698"/>
              <a:ext cx="8711319" cy="5918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Ellipse 7"/>
            <p:cNvSpPr/>
            <p:nvPr/>
          </p:nvSpPr>
          <p:spPr>
            <a:xfrm>
              <a:off x="323528" y="2336698"/>
              <a:ext cx="4824536" cy="676263"/>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052" name="Picture 4">
            <a:hlinkClick r:id="rId7"/>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977923" y="1947094"/>
            <a:ext cx="4681328" cy="10685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84978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283504"/>
            <a:ext cx="8229600" cy="1143000"/>
          </a:xfrm>
        </p:spPr>
        <p:txBody>
          <a:bodyPr>
            <a:noAutofit/>
          </a:bodyPr>
          <a:lstStyle/>
          <a:p>
            <a:r>
              <a:rPr lang="fr-FR" sz="2800" b="1" dirty="0"/>
              <a:t>Cursus master en ingénierie (CMI</a:t>
            </a:r>
            <a:r>
              <a:rPr lang="fr-FR" sz="2800" b="1" dirty="0" smtClean="0"/>
              <a:t>) : </a:t>
            </a:r>
            <a:br>
              <a:rPr lang="fr-FR" sz="2800" b="1" dirty="0" smtClean="0"/>
            </a:br>
            <a:r>
              <a:rPr lang="fr-FR" sz="2800" b="1" dirty="0" smtClean="0"/>
              <a:t>Connaître les débouchés</a:t>
            </a:r>
            <a:endParaRPr lang="fr-FR" sz="2800" b="1" dirty="0"/>
          </a:p>
        </p:txBody>
      </p:sp>
      <p:pic>
        <p:nvPicPr>
          <p:cNvPr id="9" name="Image 1"/>
          <p:cNvPicPr>
            <a:picLocks noChangeAspect="1"/>
          </p:cNvPicPr>
          <p:nvPr/>
        </p:nvPicPr>
        <p:blipFill>
          <a:blip r:embed="rId3" cstate="print"/>
          <a:srcRect/>
          <a:stretch>
            <a:fillRect/>
          </a:stretch>
        </p:blipFill>
        <p:spPr bwMode="auto">
          <a:xfrm>
            <a:off x="7524328" y="1"/>
            <a:ext cx="1645270" cy="660531"/>
          </a:xfrm>
          <a:prstGeom prst="rect">
            <a:avLst/>
          </a:prstGeom>
          <a:noFill/>
          <a:ln w="9525">
            <a:noFill/>
            <a:miter lim="800000"/>
            <a:headEnd/>
            <a:tailEnd/>
          </a:ln>
        </p:spPr>
      </p:pic>
      <p:sp>
        <p:nvSpPr>
          <p:cNvPr id="7" name="ZoneTexte 6"/>
          <p:cNvSpPr txBox="1"/>
          <p:nvPr/>
        </p:nvSpPr>
        <p:spPr>
          <a:xfrm>
            <a:off x="0" y="2276872"/>
            <a:ext cx="9324527" cy="3323987"/>
          </a:xfrm>
          <a:prstGeom prst="rect">
            <a:avLst/>
          </a:prstGeom>
          <a:noFill/>
        </p:spPr>
        <p:txBody>
          <a:bodyPr wrap="square" rtlCol="0">
            <a:spAutoFit/>
          </a:bodyPr>
          <a:lstStyle/>
          <a:p>
            <a:endParaRPr lang="fr-FR" sz="2800" dirty="0"/>
          </a:p>
          <a:p>
            <a:pPr marL="457200" indent="-457200">
              <a:buFont typeface="Arial" panose="020B0604020202020204" pitchFamily="34" charset="0"/>
              <a:buChar char="•"/>
            </a:pPr>
            <a:endParaRPr lang="fr-FR" sz="2800" dirty="0" smtClean="0"/>
          </a:p>
          <a:p>
            <a:pPr marL="457200" indent="-457200">
              <a:buFont typeface="Arial" panose="020B0604020202020204" pitchFamily="34" charset="0"/>
              <a:buChar char="•"/>
            </a:pPr>
            <a:endParaRPr lang="fr-FR" sz="2800" dirty="0" smtClean="0"/>
          </a:p>
          <a:p>
            <a:pPr marL="457200" indent="-457200">
              <a:buFont typeface="Arial" panose="020B0604020202020204" pitchFamily="34" charset="0"/>
              <a:buChar char="•"/>
            </a:pPr>
            <a:endParaRPr lang="fr-FR" sz="2800" dirty="0" smtClean="0">
              <a:hlinkClick r:id=""/>
            </a:endParaRPr>
          </a:p>
          <a:p>
            <a:pPr marL="457200" indent="-457200">
              <a:buFont typeface="Arial" panose="020B0604020202020204" pitchFamily="34" charset="0"/>
              <a:buChar char="•"/>
            </a:pPr>
            <a:endParaRPr lang="fr-FR" sz="2800" dirty="0" smtClean="0">
              <a:hlinkClick r:id=""/>
            </a:endParaRPr>
          </a:p>
          <a:p>
            <a:endParaRPr lang="fr-FR" sz="2800" b="1" dirty="0" smtClean="0">
              <a:sym typeface="Wingdings"/>
            </a:endParaRPr>
          </a:p>
          <a:p>
            <a:endParaRPr lang="fr-FR" sz="2200" dirty="0" smtClean="0">
              <a:hlinkClick r:id="rId4"/>
            </a:endParaRPr>
          </a:p>
          <a:p>
            <a:r>
              <a:rPr lang="fr-FR" sz="2000" b="1" dirty="0" smtClean="0">
                <a:hlinkClick r:id="rId4"/>
              </a:rPr>
              <a:t>www.u-bordeaux.fr/Formation/Enquetes-et-statistiques/Insertion-professionnelle</a:t>
            </a:r>
            <a:endParaRPr lang="fr-FR" sz="2000" b="1" dirty="0"/>
          </a:p>
        </p:txBody>
      </p:sp>
      <p:grpSp>
        <p:nvGrpSpPr>
          <p:cNvPr id="10" name="Groupe 9"/>
          <p:cNvGrpSpPr/>
          <p:nvPr/>
        </p:nvGrpSpPr>
        <p:grpSpPr>
          <a:xfrm>
            <a:off x="-57150" y="2927810"/>
            <a:ext cx="9201150" cy="677231"/>
            <a:chOff x="-57150" y="2927810"/>
            <a:chExt cx="9201150" cy="677231"/>
          </a:xfrm>
        </p:grpSpPr>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150" y="2927810"/>
              <a:ext cx="9201150" cy="5810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Ellipse 7"/>
            <p:cNvSpPr/>
            <p:nvPr/>
          </p:nvSpPr>
          <p:spPr>
            <a:xfrm>
              <a:off x="4788024" y="2928778"/>
              <a:ext cx="1728192" cy="676263"/>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 name="Groupe 1"/>
          <p:cNvGrpSpPr/>
          <p:nvPr/>
        </p:nvGrpSpPr>
        <p:grpSpPr>
          <a:xfrm>
            <a:off x="46834" y="4123825"/>
            <a:ext cx="7734300" cy="1019175"/>
            <a:chOff x="458723" y="3111118"/>
            <a:chExt cx="7734300" cy="1019175"/>
          </a:xfrm>
        </p:grpSpPr>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106673" y="3258755"/>
              <a:ext cx="5086350" cy="723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6" name="Picture 4">
              <a:hlinkClick r:id="rId4"/>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58723" y="3111118"/>
              <a:ext cx="2647950" cy="1019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15" name="Picture 4">
            <a:hlinkClick r:id="rId8"/>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0" y="1729994"/>
            <a:ext cx="4250261" cy="9701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79556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23528" y="116632"/>
            <a:ext cx="8229600" cy="710952"/>
          </a:xfrm>
        </p:spPr>
        <p:txBody>
          <a:bodyPr>
            <a:noAutofit/>
          </a:bodyPr>
          <a:lstStyle/>
          <a:p>
            <a:r>
              <a:rPr lang="fr-FR" b="1" dirty="0" smtClean="0"/>
              <a:t>Qu’est-ce qu’une Licence?</a:t>
            </a:r>
            <a:endParaRPr lang="fr-FR" b="1" dirty="0"/>
          </a:p>
        </p:txBody>
      </p:sp>
      <p:sp>
        <p:nvSpPr>
          <p:cNvPr id="7" name="Espace réservé du texte 6"/>
          <p:cNvSpPr>
            <a:spLocks noGrp="1"/>
          </p:cNvSpPr>
          <p:nvPr>
            <p:ph type="body" idx="1"/>
          </p:nvPr>
        </p:nvSpPr>
        <p:spPr>
          <a:xfrm>
            <a:off x="323528" y="1241376"/>
            <a:ext cx="8568952" cy="5616624"/>
          </a:xfrm>
        </p:spPr>
        <p:txBody>
          <a:bodyPr>
            <a:normAutofit/>
          </a:bodyPr>
          <a:lstStyle/>
          <a:p>
            <a:pPr marL="0" indent="0">
              <a:buNone/>
            </a:pPr>
            <a:endParaRPr lang="fr-FR" sz="900" dirty="0" smtClean="0"/>
          </a:p>
          <a:p>
            <a:pPr marL="0" indent="0" algn="just">
              <a:buNone/>
            </a:pPr>
            <a:r>
              <a:rPr lang="fr-FR" sz="2400" b="1" dirty="0" smtClean="0"/>
              <a:t>Arrêté du 30 juillet 2018 relatif au diplôme national de licence</a:t>
            </a:r>
          </a:p>
          <a:p>
            <a:pPr marL="0" indent="0" algn="just">
              <a:buNone/>
            </a:pPr>
            <a:endParaRPr lang="fr-FR" sz="1500" dirty="0" smtClean="0"/>
          </a:p>
          <a:p>
            <a:pPr algn="just"/>
            <a:r>
              <a:rPr lang="fr-FR" sz="2000" dirty="0"/>
              <a:t>A</a:t>
            </a:r>
            <a:r>
              <a:rPr lang="fr-FR" sz="2000" dirty="0" smtClean="0"/>
              <a:t>cquisition d’un </a:t>
            </a:r>
            <a:r>
              <a:rPr lang="fr-FR" sz="2000" dirty="0" smtClean="0">
                <a:solidFill>
                  <a:schemeClr val="tx2">
                    <a:lumMod val="60000"/>
                    <a:lumOff val="40000"/>
                  </a:schemeClr>
                </a:solidFill>
              </a:rPr>
              <a:t>socle de connaissances et </a:t>
            </a:r>
            <a:r>
              <a:rPr lang="fr-FR" sz="2000" dirty="0">
                <a:solidFill>
                  <a:schemeClr val="tx2">
                    <a:lumMod val="60000"/>
                    <a:lumOff val="40000"/>
                  </a:schemeClr>
                </a:solidFill>
              </a:rPr>
              <a:t>de </a:t>
            </a:r>
            <a:r>
              <a:rPr lang="fr-FR" sz="2000" dirty="0" smtClean="0">
                <a:solidFill>
                  <a:schemeClr val="tx2">
                    <a:lumMod val="60000"/>
                    <a:lumOff val="40000"/>
                  </a:schemeClr>
                </a:solidFill>
              </a:rPr>
              <a:t>compétences </a:t>
            </a:r>
            <a:r>
              <a:rPr lang="fr-FR" sz="2000" dirty="0" smtClean="0"/>
              <a:t>dans </a:t>
            </a:r>
            <a:r>
              <a:rPr lang="fr-FR" sz="2000" dirty="0"/>
              <a:t>un champ disciplinaire ou </a:t>
            </a:r>
            <a:r>
              <a:rPr lang="fr-FR" sz="2000" dirty="0" smtClean="0"/>
              <a:t>pluridisciplinaire :</a:t>
            </a:r>
          </a:p>
          <a:p>
            <a:pPr marL="0" indent="0" algn="just">
              <a:buNone/>
              <a:tabLst>
                <a:tab pos="625475" algn="l"/>
                <a:tab pos="804863" algn="l"/>
                <a:tab pos="1163638" algn="l"/>
              </a:tabLst>
            </a:pPr>
            <a:r>
              <a:rPr lang="fr-FR" sz="2000" dirty="0" smtClean="0"/>
              <a:t>	-	</a:t>
            </a:r>
            <a:r>
              <a:rPr lang="fr-FR" sz="2000" dirty="0" smtClean="0">
                <a:solidFill>
                  <a:schemeClr val="tx2">
                    <a:lumMod val="60000"/>
                    <a:lumOff val="40000"/>
                  </a:schemeClr>
                </a:solidFill>
              </a:rPr>
              <a:t>connaissances et compétences dans la discipline principale </a:t>
            </a:r>
            <a:r>
              <a:rPr lang="fr-FR" sz="2000" dirty="0" smtClean="0"/>
              <a:t>et </a:t>
            </a:r>
            <a:r>
              <a:rPr lang="fr-FR" sz="2000" dirty="0" smtClean="0">
                <a:solidFill>
                  <a:schemeClr val="tx2">
                    <a:lumMod val="60000"/>
                    <a:lumOff val="40000"/>
                  </a:schemeClr>
                </a:solidFill>
              </a:rPr>
              <a:t>disciplines d’ouverture </a:t>
            </a:r>
            <a:r>
              <a:rPr lang="fr-FR" sz="2000" dirty="0" smtClean="0"/>
              <a:t>(culture générale)</a:t>
            </a:r>
          </a:p>
          <a:p>
            <a:pPr marL="0" indent="0" algn="just">
              <a:buNone/>
              <a:tabLst>
                <a:tab pos="625475" algn="l"/>
                <a:tab pos="804863" algn="l"/>
                <a:tab pos="1163638" algn="l"/>
              </a:tabLst>
            </a:pPr>
            <a:r>
              <a:rPr lang="fr-FR" sz="2000" dirty="0" smtClean="0"/>
              <a:t>	-	</a:t>
            </a:r>
            <a:r>
              <a:rPr lang="fr-FR" sz="2000" dirty="0" smtClean="0">
                <a:solidFill>
                  <a:schemeClr val="tx2">
                    <a:lumMod val="60000"/>
                    <a:lumOff val="40000"/>
                  </a:schemeClr>
                </a:solidFill>
              </a:rPr>
              <a:t>compétences linguistiques </a:t>
            </a:r>
            <a:r>
              <a:rPr lang="fr-FR" sz="2000" dirty="0" smtClean="0">
                <a:solidFill>
                  <a:schemeClr val="tx1"/>
                </a:solidFill>
              </a:rPr>
              <a:t>(certification de niveau obtenu délivrée en fin de licence)</a:t>
            </a:r>
          </a:p>
          <a:p>
            <a:pPr marL="0" indent="0" algn="just">
              <a:buNone/>
              <a:tabLst>
                <a:tab pos="625475" algn="l"/>
                <a:tab pos="804863" algn="l"/>
                <a:tab pos="1163638" algn="l"/>
              </a:tabLst>
            </a:pPr>
            <a:r>
              <a:rPr lang="fr-FR" sz="2000" dirty="0"/>
              <a:t>	</a:t>
            </a:r>
            <a:r>
              <a:rPr lang="fr-FR" sz="2000" dirty="0" smtClean="0"/>
              <a:t>-	</a:t>
            </a:r>
            <a:r>
              <a:rPr lang="fr-FR" sz="2000" dirty="0" smtClean="0">
                <a:solidFill>
                  <a:schemeClr val="tx2">
                    <a:lumMod val="60000"/>
                    <a:lumOff val="40000"/>
                  </a:schemeClr>
                </a:solidFill>
              </a:rPr>
              <a:t>compétences transversales </a:t>
            </a:r>
            <a:r>
              <a:rPr lang="fr-FR" sz="2000" dirty="0" smtClean="0"/>
              <a:t>(analyse, synthèse, expression écrite et orale, travail individuel et collectif, conduite de projets, repérage et exploitation de ressources documentaires, compétences numériques, traitement de l’information et des données)</a:t>
            </a:r>
          </a:p>
          <a:p>
            <a:pPr marL="0" indent="0" algn="just">
              <a:buNone/>
              <a:tabLst>
                <a:tab pos="625475" algn="l"/>
                <a:tab pos="804863" algn="l"/>
                <a:tab pos="1163638" algn="l"/>
              </a:tabLst>
            </a:pPr>
            <a:r>
              <a:rPr lang="fr-FR" sz="2000" dirty="0"/>
              <a:t>	</a:t>
            </a:r>
            <a:r>
              <a:rPr lang="fr-FR" sz="2000" dirty="0" smtClean="0"/>
              <a:t>-	</a:t>
            </a:r>
            <a:r>
              <a:rPr lang="fr-FR" sz="2000" dirty="0" smtClean="0">
                <a:solidFill>
                  <a:schemeClr val="tx2">
                    <a:lumMod val="60000"/>
                    <a:lumOff val="40000"/>
                  </a:schemeClr>
                </a:solidFill>
              </a:rPr>
              <a:t>compétences technologiques, préprofessionnelles et professionnelles </a:t>
            </a:r>
            <a:r>
              <a:rPr lang="fr-FR" sz="2000" dirty="0" smtClean="0"/>
              <a:t>(connaissances des champs de métiers, possibilité de stage)</a:t>
            </a:r>
          </a:p>
          <a:p>
            <a:endParaRPr lang="fr-FR" sz="2400" dirty="0" smtClean="0"/>
          </a:p>
          <a:p>
            <a:endParaRPr lang="fr-FR" b="1" dirty="0" smtClean="0"/>
          </a:p>
          <a:p>
            <a:pPr marL="0" indent="0">
              <a:buNone/>
            </a:pPr>
            <a:endParaRPr lang="fr-FR" dirty="0" smtClean="0"/>
          </a:p>
          <a:p>
            <a:pPr marL="0" indent="0">
              <a:buNone/>
            </a:pPr>
            <a:endParaRPr lang="fr-FR" dirty="0"/>
          </a:p>
        </p:txBody>
      </p:sp>
    </p:spTree>
    <p:extLst>
      <p:ext uri="{BB962C8B-B14F-4D97-AF65-F5344CB8AC3E}">
        <p14:creationId xmlns:p14="http://schemas.microsoft.com/office/powerpoint/2010/main" xmlns="" val="32000463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16510" y="116632"/>
            <a:ext cx="8229600" cy="593745"/>
          </a:xfrm>
        </p:spPr>
        <p:txBody>
          <a:bodyPr>
            <a:normAutofit fontScale="90000"/>
          </a:bodyPr>
          <a:lstStyle/>
          <a:p>
            <a:r>
              <a:rPr lang="fr-FR" b="1" dirty="0" smtClean="0"/>
              <a:t>Accès et réussite / Géographie </a:t>
            </a:r>
            <a:endParaRPr lang="fr-FR" dirty="0"/>
          </a:p>
        </p:txBody>
      </p:sp>
      <p:pic>
        <p:nvPicPr>
          <p:cNvPr id="4" name="Image 1"/>
          <p:cNvPicPr>
            <a:picLocks noChangeAspect="1"/>
          </p:cNvPicPr>
          <p:nvPr/>
        </p:nvPicPr>
        <p:blipFill>
          <a:blip r:embed="rId3" cstate="print"/>
          <a:srcRect/>
          <a:stretch>
            <a:fillRect/>
          </a:stretch>
        </p:blipFill>
        <p:spPr bwMode="auto">
          <a:xfrm>
            <a:off x="323528" y="6140570"/>
            <a:ext cx="920570" cy="369584"/>
          </a:xfrm>
          <a:prstGeom prst="rect">
            <a:avLst/>
          </a:prstGeom>
          <a:noFill/>
          <a:ln w="9525">
            <a:noFill/>
            <a:miter lim="800000"/>
            <a:headEnd/>
            <a:tailEnd/>
          </a:ln>
        </p:spPr>
      </p:pic>
      <p:pic>
        <p:nvPicPr>
          <p:cNvPr id="5" name="Picture 8"/>
          <p:cNvPicPr>
            <a:picLocks noChangeAspect="1" noChangeArrowheads="1"/>
          </p:cNvPicPr>
          <p:nvPr/>
        </p:nvPicPr>
        <p:blipFill>
          <a:blip r:embed="rId4" cstate="print"/>
          <a:srcRect/>
          <a:stretch>
            <a:fillRect/>
          </a:stretch>
        </p:blipFill>
        <p:spPr bwMode="auto">
          <a:xfrm>
            <a:off x="2699792" y="6154569"/>
            <a:ext cx="813763" cy="365628"/>
          </a:xfrm>
          <a:prstGeom prst="rect">
            <a:avLst/>
          </a:prstGeom>
          <a:noFill/>
          <a:ln w="9525">
            <a:noFill/>
            <a:miter lim="800000"/>
            <a:headEnd/>
            <a:tailEnd/>
          </a:ln>
        </p:spPr>
      </p:pic>
      <p:pic>
        <p:nvPicPr>
          <p:cNvPr id="6" name="Picture 2" descr="C:\Users\phauquin\AppData\Local\Temp\UBM-LOGOSOLO-ZS-N.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475656" y="6144526"/>
            <a:ext cx="1014931" cy="365628"/>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Image 6"/>
          <p:cNvPicPr/>
          <p:nvPr/>
        </p:nvPicPr>
        <p:blipFill rotWithShape="1">
          <a:blip r:embed="rId6" cstate="print"/>
          <a:srcRect l="12210" t="9254" r="10883" b="4890"/>
          <a:stretch/>
        </p:blipFill>
        <p:spPr bwMode="auto">
          <a:xfrm>
            <a:off x="323528" y="710377"/>
            <a:ext cx="8443320" cy="5891611"/>
          </a:xfrm>
          <a:prstGeom prst="rect">
            <a:avLst/>
          </a:prstGeom>
          <a:ln>
            <a:noFill/>
          </a:ln>
          <a:extLst>
            <a:ext uri="{53640926-AAD7-44D8-BBD7-CCE9431645EC}">
              <a14:shadowObscured xmlns:a14="http://schemas.microsoft.com/office/drawing/2010/main" xmlns=""/>
            </a:ext>
          </a:extLst>
        </p:spPr>
      </p:pic>
      <p:pic>
        <p:nvPicPr>
          <p:cNvPr id="8" name="Picture 2" descr="C:\Users\phauquin\AppData\Local\Temp\UBM-LOGOSOLO-ZS-N.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51177" y="361795"/>
            <a:ext cx="1935225" cy="6971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324783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16510" y="116632"/>
            <a:ext cx="8229600" cy="593745"/>
          </a:xfrm>
        </p:spPr>
        <p:txBody>
          <a:bodyPr>
            <a:normAutofit fontScale="90000"/>
          </a:bodyPr>
          <a:lstStyle/>
          <a:p>
            <a:r>
              <a:rPr lang="fr-FR" b="1" dirty="0" smtClean="0"/>
              <a:t>Accès et réussite / Géographie </a:t>
            </a:r>
            <a:endParaRPr lang="fr-FR" dirty="0"/>
          </a:p>
        </p:txBody>
      </p:sp>
      <p:pic>
        <p:nvPicPr>
          <p:cNvPr id="4" name="Image 1"/>
          <p:cNvPicPr>
            <a:picLocks noChangeAspect="1"/>
          </p:cNvPicPr>
          <p:nvPr/>
        </p:nvPicPr>
        <p:blipFill>
          <a:blip r:embed="rId3" cstate="print"/>
          <a:srcRect/>
          <a:stretch>
            <a:fillRect/>
          </a:stretch>
        </p:blipFill>
        <p:spPr bwMode="auto">
          <a:xfrm>
            <a:off x="323528" y="6140570"/>
            <a:ext cx="920570" cy="369584"/>
          </a:xfrm>
          <a:prstGeom prst="rect">
            <a:avLst/>
          </a:prstGeom>
          <a:noFill/>
          <a:ln w="9525">
            <a:noFill/>
            <a:miter lim="800000"/>
            <a:headEnd/>
            <a:tailEnd/>
          </a:ln>
        </p:spPr>
      </p:pic>
      <p:pic>
        <p:nvPicPr>
          <p:cNvPr id="5" name="Picture 8"/>
          <p:cNvPicPr>
            <a:picLocks noChangeAspect="1" noChangeArrowheads="1"/>
          </p:cNvPicPr>
          <p:nvPr/>
        </p:nvPicPr>
        <p:blipFill>
          <a:blip r:embed="rId4" cstate="print"/>
          <a:srcRect/>
          <a:stretch>
            <a:fillRect/>
          </a:stretch>
        </p:blipFill>
        <p:spPr bwMode="auto">
          <a:xfrm>
            <a:off x="2699792" y="6154569"/>
            <a:ext cx="813763" cy="365628"/>
          </a:xfrm>
          <a:prstGeom prst="rect">
            <a:avLst/>
          </a:prstGeom>
          <a:noFill/>
          <a:ln w="9525">
            <a:noFill/>
            <a:miter lim="800000"/>
            <a:headEnd/>
            <a:tailEnd/>
          </a:ln>
        </p:spPr>
      </p:pic>
      <p:pic>
        <p:nvPicPr>
          <p:cNvPr id="6" name="Picture 2" descr="C:\Users\phauquin\AppData\Local\Temp\UBM-LOGOSOLO-ZS-N.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475656" y="6144526"/>
            <a:ext cx="1014931" cy="365628"/>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p:nvPr/>
        </p:nvPicPr>
        <p:blipFill rotWithShape="1">
          <a:blip r:embed="rId6" cstate="print"/>
          <a:srcRect l="9640" t="8226" r="13667" b="5747"/>
          <a:stretch/>
        </p:blipFill>
        <p:spPr bwMode="auto">
          <a:xfrm>
            <a:off x="325598" y="710377"/>
            <a:ext cx="8485310" cy="5949280"/>
          </a:xfrm>
          <a:prstGeom prst="rect">
            <a:avLst/>
          </a:prstGeom>
          <a:ln>
            <a:noFill/>
          </a:ln>
          <a:extLst>
            <a:ext uri="{53640926-AAD7-44D8-BBD7-CCE9431645EC}">
              <a14:shadowObscured xmlns:a14="http://schemas.microsoft.com/office/drawing/2010/main" xmlns=""/>
            </a:ext>
          </a:extLst>
        </p:spPr>
      </p:pic>
      <p:pic>
        <p:nvPicPr>
          <p:cNvPr id="7" name="Picture 2" descr="C:\Users\phauquin\AppData\Local\Temp\UBM-LOGOSOLO-ZS-N.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022786" y="260648"/>
            <a:ext cx="1798956" cy="6480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568973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16510" y="116632"/>
            <a:ext cx="6706276" cy="992501"/>
          </a:xfrm>
        </p:spPr>
        <p:txBody>
          <a:bodyPr>
            <a:normAutofit fontScale="90000"/>
          </a:bodyPr>
          <a:lstStyle/>
          <a:p>
            <a:r>
              <a:rPr lang="fr-FR" b="1" dirty="0" smtClean="0"/>
              <a:t>Spécificités pédagogiques / Géographie </a:t>
            </a:r>
            <a:endParaRPr lang="fr-FR" dirty="0"/>
          </a:p>
        </p:txBody>
      </p:sp>
      <p:pic>
        <p:nvPicPr>
          <p:cNvPr id="6" name="Picture 2" descr="C:\Users\phauquin\AppData\Local\Temp\UBM-LOGOSOLO-ZS-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3379" y="6083215"/>
            <a:ext cx="1014931" cy="365628"/>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C:\Users\phauquin\AppData\Local\Temp\UBM-LOGOSOLO-ZS-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22786" y="260648"/>
            <a:ext cx="1798956" cy="64807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ZoneTexte 1"/>
          <p:cNvSpPr txBox="1"/>
          <p:nvPr/>
        </p:nvSpPr>
        <p:spPr>
          <a:xfrm>
            <a:off x="323528" y="1412776"/>
            <a:ext cx="7848872" cy="3785652"/>
          </a:xfrm>
          <a:prstGeom prst="rect">
            <a:avLst/>
          </a:prstGeom>
          <a:noFill/>
        </p:spPr>
        <p:txBody>
          <a:bodyPr wrap="square" rtlCol="0">
            <a:spAutoFit/>
          </a:bodyPr>
          <a:lstStyle/>
          <a:p>
            <a:pPr algn="just"/>
            <a:r>
              <a:rPr lang="fr-FR" sz="1600" dirty="0"/>
              <a:t>La licence géographie et aménagement permet d’acquérir les connaissances de base de la discipline à travers </a:t>
            </a:r>
            <a:r>
              <a:rPr lang="fr-FR" sz="1600" b="1" dirty="0"/>
              <a:t>des enseignements disciplinaires</a:t>
            </a:r>
            <a:r>
              <a:rPr lang="fr-FR" sz="1600" dirty="0"/>
              <a:t> et une présence conséquente</a:t>
            </a:r>
            <a:r>
              <a:rPr lang="fr-FR" sz="1600" b="1" dirty="0"/>
              <a:t> sur le terrain</a:t>
            </a:r>
            <a:r>
              <a:rPr lang="fr-FR" sz="1600" dirty="0"/>
              <a:t>. </a:t>
            </a:r>
            <a:endParaRPr lang="fr-FR" sz="1600" dirty="0" smtClean="0"/>
          </a:p>
          <a:p>
            <a:pPr algn="just"/>
            <a:r>
              <a:rPr lang="fr-FR" sz="1600" dirty="0" smtClean="0"/>
              <a:t>Débouchés: métiers de </a:t>
            </a:r>
            <a:r>
              <a:rPr lang="fr-FR" sz="1600" dirty="0"/>
              <a:t>la recherche ou aux métiers de l’environnement, de l’aménagement et du développement des territoires ou plus classiquement de </a:t>
            </a:r>
            <a:r>
              <a:rPr lang="fr-FR" sz="1600" dirty="0" smtClean="0"/>
              <a:t>l’enseignement.</a:t>
            </a:r>
          </a:p>
          <a:p>
            <a:pPr algn="just"/>
            <a:r>
              <a:rPr lang="fr-FR" sz="1600" dirty="0"/>
              <a:t/>
            </a:r>
            <a:br>
              <a:rPr lang="fr-FR" sz="1600" dirty="0"/>
            </a:br>
            <a:r>
              <a:rPr lang="fr-FR" dirty="0" smtClean="0"/>
              <a:t>Licence 3 : Sorties terrain par groupe de TD</a:t>
            </a:r>
          </a:p>
          <a:p>
            <a:endParaRPr lang="fr-FR" dirty="0"/>
          </a:p>
          <a:p>
            <a:r>
              <a:rPr lang="fr-FR" dirty="0" smtClean="0"/>
              <a:t>Mise en place progressive du contrôle continu intégral</a:t>
            </a:r>
          </a:p>
          <a:p>
            <a:endParaRPr lang="fr-FR" dirty="0"/>
          </a:p>
          <a:p>
            <a:r>
              <a:rPr lang="fr-FR" dirty="0" smtClean="0"/>
              <a:t>Adaptation au rythme des étudiants, groupes de remédiation, méthodologie enrichie, tutorat renforcé, module « métier de l’étudiant ».</a:t>
            </a:r>
          </a:p>
          <a:p>
            <a:endParaRPr lang="fr-FR" dirty="0"/>
          </a:p>
          <a:p>
            <a:r>
              <a:rPr lang="fr-FR" dirty="0" smtClean="0"/>
              <a:t> </a:t>
            </a:r>
            <a:endParaRPr lang="fr-FR" dirty="0"/>
          </a:p>
        </p:txBody>
      </p:sp>
    </p:spTree>
    <p:extLst>
      <p:ext uri="{BB962C8B-B14F-4D97-AF65-F5344CB8AC3E}">
        <p14:creationId xmlns:p14="http://schemas.microsoft.com/office/powerpoint/2010/main" xmlns="" val="33774501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16510" y="116632"/>
            <a:ext cx="6706276" cy="992501"/>
          </a:xfrm>
        </p:spPr>
        <p:txBody>
          <a:bodyPr>
            <a:normAutofit fontScale="90000"/>
          </a:bodyPr>
          <a:lstStyle/>
          <a:p>
            <a:r>
              <a:rPr lang="fr-FR" b="1" dirty="0" smtClean="0"/>
              <a:t>Spécificités pédagogiques / Géographie </a:t>
            </a:r>
            <a:endParaRPr lang="fr-FR" dirty="0"/>
          </a:p>
        </p:txBody>
      </p:sp>
      <p:pic>
        <p:nvPicPr>
          <p:cNvPr id="6" name="Picture 2" descr="C:\Users\phauquin\AppData\Local\Temp\UBM-LOGOSOLO-ZS-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3379" y="6083215"/>
            <a:ext cx="1014931" cy="365628"/>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C:\Users\phauquin\AppData\Local\Temp\UBM-LOGOSOLO-ZS-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22786" y="260648"/>
            <a:ext cx="1798956" cy="64807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ZoneTexte 1"/>
          <p:cNvSpPr txBox="1"/>
          <p:nvPr/>
        </p:nvSpPr>
        <p:spPr>
          <a:xfrm>
            <a:off x="323528" y="1412776"/>
            <a:ext cx="7848872" cy="3847207"/>
          </a:xfrm>
          <a:prstGeom prst="rect">
            <a:avLst/>
          </a:prstGeom>
          <a:noFill/>
        </p:spPr>
        <p:txBody>
          <a:bodyPr wrap="square" rtlCol="0">
            <a:spAutoFit/>
          </a:bodyPr>
          <a:lstStyle/>
          <a:p>
            <a:pPr algn="just"/>
            <a:r>
              <a:rPr lang="fr-FR" sz="1600" dirty="0"/>
              <a:t/>
            </a:r>
            <a:br>
              <a:rPr lang="fr-FR" sz="1600" dirty="0"/>
            </a:br>
            <a:r>
              <a:rPr lang="fr-FR" sz="1600" b="1" dirty="0"/>
              <a:t>Pour se spécialiser progressivement dans chacun de ces métiers, la 3ème</a:t>
            </a:r>
            <a:r>
              <a:rPr lang="fr-FR" sz="1600" dirty="0"/>
              <a:t/>
            </a:r>
            <a:br>
              <a:rPr lang="fr-FR" sz="1600" dirty="0"/>
            </a:br>
            <a:r>
              <a:rPr lang="fr-FR" sz="1600" b="1" dirty="0"/>
              <a:t>année de licence offre deux parcours :</a:t>
            </a:r>
            <a:endParaRPr lang="fr-FR" sz="1600" dirty="0"/>
          </a:p>
          <a:p>
            <a:pPr algn="just"/>
            <a:r>
              <a:rPr lang="fr-FR" sz="1600" b="1" dirty="0"/>
              <a:t>Géographie et Aménagement Environnement Ressources (GAER)</a:t>
            </a:r>
            <a:endParaRPr lang="fr-FR" sz="1600" dirty="0"/>
          </a:p>
          <a:p>
            <a:pPr algn="just"/>
            <a:r>
              <a:rPr lang="fr-FR" sz="1600" b="1" dirty="0"/>
              <a:t>Géographie sociale et politique, Développement du Territoire (</a:t>
            </a:r>
            <a:r>
              <a:rPr lang="fr-FR" sz="1600" b="1" dirty="0" err="1"/>
              <a:t>GspDT</a:t>
            </a:r>
            <a:r>
              <a:rPr lang="fr-FR" sz="1600" b="1" dirty="0"/>
              <a:t>).</a:t>
            </a:r>
            <a:endParaRPr lang="fr-FR" sz="1600" dirty="0"/>
          </a:p>
          <a:p>
            <a:pPr algn="just"/>
            <a:r>
              <a:rPr lang="fr-FR" sz="1600" dirty="0"/>
              <a:t>Chacun de ces parcours permet à travers sa spécialité d’aborder les nouveaux enjeux des systèmes complexes de l’échelle locale à l’échelle globale.</a:t>
            </a:r>
          </a:p>
          <a:p>
            <a:endParaRPr lang="fr-FR" dirty="0" smtClean="0"/>
          </a:p>
          <a:p>
            <a:r>
              <a:rPr lang="fr-FR" sz="1600" dirty="0" smtClean="0"/>
              <a:t>Les </a:t>
            </a:r>
            <a:r>
              <a:rPr lang="fr-FR" sz="1600" dirty="0"/>
              <a:t>deux parcours sont eux-mêmes subdivisés chacun en deux options :</a:t>
            </a:r>
            <a:br>
              <a:rPr lang="fr-FR" sz="1600" dirty="0"/>
            </a:br>
            <a:r>
              <a:rPr lang="fr-FR" sz="1600" b="1" dirty="0"/>
              <a:t>« Géographie de l’Aménagement et de l’Environnement » et « Gestion Environnementale des Ressources »</a:t>
            </a:r>
            <a:r>
              <a:rPr lang="fr-FR" sz="1600" dirty="0"/>
              <a:t> pour le parcours GAER ; </a:t>
            </a:r>
            <a:endParaRPr lang="fr-FR" sz="1600" dirty="0" smtClean="0"/>
          </a:p>
          <a:p>
            <a:r>
              <a:rPr lang="fr-FR" sz="1600" dirty="0" smtClean="0"/>
              <a:t>et </a:t>
            </a:r>
            <a:r>
              <a:rPr lang="fr-FR" sz="1600" dirty="0"/>
              <a:t/>
            </a:r>
            <a:br>
              <a:rPr lang="fr-FR" sz="1600" dirty="0"/>
            </a:br>
            <a:r>
              <a:rPr lang="fr-FR" sz="1600" b="1" dirty="0"/>
              <a:t>« Géographie Sociale, Culturelle et Politique » et « Géographie du Développement des Territoires »</a:t>
            </a:r>
            <a:r>
              <a:rPr lang="fr-FR" sz="1600" dirty="0"/>
              <a:t> pour le parcours </a:t>
            </a:r>
            <a:r>
              <a:rPr lang="fr-FR" sz="1600" dirty="0" err="1"/>
              <a:t>GspDT</a:t>
            </a:r>
            <a:r>
              <a:rPr lang="fr-FR" sz="1600" dirty="0"/>
              <a:t>.</a:t>
            </a:r>
          </a:p>
          <a:p>
            <a:r>
              <a:rPr lang="fr-FR" dirty="0" smtClean="0"/>
              <a:t> </a:t>
            </a:r>
            <a:endParaRPr lang="fr-FR" dirty="0"/>
          </a:p>
        </p:txBody>
      </p:sp>
    </p:spTree>
    <p:extLst>
      <p:ext uri="{BB962C8B-B14F-4D97-AF65-F5344CB8AC3E}">
        <p14:creationId xmlns:p14="http://schemas.microsoft.com/office/powerpoint/2010/main" xmlns="" val="3762672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16510" y="116632"/>
            <a:ext cx="6706276" cy="992501"/>
          </a:xfrm>
        </p:spPr>
        <p:txBody>
          <a:bodyPr>
            <a:normAutofit fontScale="90000"/>
          </a:bodyPr>
          <a:lstStyle/>
          <a:p>
            <a:r>
              <a:rPr lang="fr-FR" b="1" dirty="0" smtClean="0"/>
              <a:t>Spécificités pédagogiques / Géographie </a:t>
            </a:r>
            <a:endParaRPr lang="fr-FR" dirty="0"/>
          </a:p>
        </p:txBody>
      </p:sp>
      <p:pic>
        <p:nvPicPr>
          <p:cNvPr id="6" name="Picture 2" descr="C:\Users\phauquin\AppData\Local\Temp\UBM-LOGOSOLO-ZS-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3379" y="6083215"/>
            <a:ext cx="1014931" cy="365628"/>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C:\Users\phauquin\AppData\Local\Temp\UBM-LOGOSOLO-ZS-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22786" y="260648"/>
            <a:ext cx="1798956" cy="64807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ZoneTexte 1"/>
          <p:cNvSpPr txBox="1"/>
          <p:nvPr/>
        </p:nvSpPr>
        <p:spPr>
          <a:xfrm>
            <a:off x="323528" y="1340768"/>
            <a:ext cx="7848872" cy="5293757"/>
          </a:xfrm>
          <a:prstGeom prst="rect">
            <a:avLst/>
          </a:prstGeom>
          <a:noFill/>
        </p:spPr>
        <p:txBody>
          <a:bodyPr wrap="square" rtlCol="0">
            <a:spAutoFit/>
          </a:bodyPr>
          <a:lstStyle/>
          <a:p>
            <a:r>
              <a:rPr lang="fr-FR" sz="1600" dirty="0"/>
              <a:t>La formation est structurée en blocs de compétences :</a:t>
            </a:r>
          </a:p>
          <a:p>
            <a:r>
              <a:rPr lang="fr-FR" sz="1600" b="1" dirty="0"/>
              <a:t>bloc disciplinaire.</a:t>
            </a:r>
            <a:endParaRPr lang="fr-FR" sz="1600" dirty="0"/>
          </a:p>
          <a:p>
            <a:r>
              <a:rPr lang="fr-FR" sz="1600" dirty="0"/>
              <a:t>Ce bloc pluridisciplinaire comprend un minimum de 2 disciplines fondamentales dont au moins une est propre (</a:t>
            </a:r>
            <a:r>
              <a:rPr lang="fr-FR" sz="1600" b="1" dirty="0"/>
              <a:t>UE majeure</a:t>
            </a:r>
            <a:r>
              <a:rPr lang="fr-FR" sz="1600" dirty="0"/>
              <a:t>) au domaine visé par la formation;</a:t>
            </a:r>
          </a:p>
          <a:p>
            <a:r>
              <a:rPr lang="fr-FR" sz="1600" b="1" dirty="0"/>
              <a:t>bloc "Complément de formation" ou pré-spécialisation.</a:t>
            </a:r>
            <a:endParaRPr lang="fr-FR" sz="1600" dirty="0"/>
          </a:p>
          <a:p>
            <a:r>
              <a:rPr lang="fr-FR" sz="1600" dirty="0"/>
              <a:t>Il comprend le plus souvent des enseignements méthodologiques, de culture générale ou de pré-spécialisation;</a:t>
            </a:r>
          </a:p>
          <a:p>
            <a:r>
              <a:rPr lang="fr-FR" sz="1600" b="1" dirty="0"/>
              <a:t>bloc Compétences transversales.</a:t>
            </a:r>
            <a:endParaRPr lang="fr-FR" sz="1600" dirty="0"/>
          </a:p>
          <a:p>
            <a:r>
              <a:rPr lang="fr-FR" sz="1600" dirty="0"/>
              <a:t>Ce bloc comprend 1 UE Langue vivante étrangère du Semestre 2 au Semestre 6  – sauf mentions </a:t>
            </a:r>
            <a:r>
              <a:rPr lang="fr-FR" sz="1600" i="1" dirty="0"/>
              <a:t>LLCER</a:t>
            </a:r>
            <a:r>
              <a:rPr lang="fr-FR" sz="1600" dirty="0"/>
              <a:t>, LEA et formations comprenant une langue au niveau du choix de parcours-type (ex : </a:t>
            </a:r>
            <a:r>
              <a:rPr lang="fr-FR" sz="1600" dirty="0" err="1"/>
              <a:t>infocom</a:t>
            </a:r>
            <a:r>
              <a:rPr lang="fr-FR" sz="1600" dirty="0"/>
              <a:t>-anglais),</a:t>
            </a:r>
          </a:p>
          <a:p>
            <a:r>
              <a:rPr lang="fr-FR" sz="1600" dirty="0"/>
              <a:t>1 UE Compétences transversales (comprenant du Projet Professionnel de l'Étudiant (PPE), des compétences numériques, de la documentation) du Semestre 1 au Semestre 6</a:t>
            </a:r>
          </a:p>
          <a:p>
            <a:r>
              <a:rPr lang="fr-FR" sz="1600" b="1" dirty="0"/>
              <a:t>Spécialisation progressive sous forme de parcours types :</a:t>
            </a:r>
            <a:endParaRPr lang="fr-FR" sz="1600" dirty="0"/>
          </a:p>
          <a:p>
            <a:r>
              <a:rPr lang="fr-FR" sz="1600" dirty="0"/>
              <a:t>Les parcours types sont conçus de manière à permettre aux étudiants d’élaborer progressivement leur projet personnel et professionnel en favorisant leur orientation et leur spécialisation au fur et à mesure de l’avancée dans le cursus. Les étudiants ont ainsi la possibilité, en cours de cycle de licence et au plus tard à la fin du semestre 4, de modifier leur choix de "spécialisation" en gardant le bénéfice des crédits </a:t>
            </a:r>
            <a:r>
              <a:rPr lang="fr-FR" sz="1600" i="1" dirty="0"/>
              <a:t>ECTS</a:t>
            </a:r>
            <a:r>
              <a:rPr lang="fr-FR" sz="1600" dirty="0"/>
              <a:t> acquis.</a:t>
            </a:r>
          </a:p>
          <a:p>
            <a:r>
              <a:rPr lang="fr-FR" sz="1600" b="1" dirty="0"/>
              <a:t/>
            </a:r>
            <a:br>
              <a:rPr lang="fr-FR" sz="1600" b="1" dirty="0"/>
            </a:br>
            <a:endParaRPr lang="fr-FR" dirty="0"/>
          </a:p>
        </p:txBody>
      </p:sp>
    </p:spTree>
    <p:extLst>
      <p:ext uri="{BB962C8B-B14F-4D97-AF65-F5344CB8AC3E}">
        <p14:creationId xmlns:p14="http://schemas.microsoft.com/office/powerpoint/2010/main" xmlns="" val="30785813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16510" y="116632"/>
            <a:ext cx="6706276" cy="992501"/>
          </a:xfrm>
        </p:spPr>
        <p:txBody>
          <a:bodyPr>
            <a:normAutofit fontScale="90000"/>
          </a:bodyPr>
          <a:lstStyle/>
          <a:p>
            <a:r>
              <a:rPr lang="fr-FR" b="1" dirty="0" smtClean="0"/>
              <a:t>Spécificités pédagogiques / Géographie </a:t>
            </a:r>
            <a:endParaRPr lang="fr-FR" dirty="0"/>
          </a:p>
        </p:txBody>
      </p:sp>
      <p:pic>
        <p:nvPicPr>
          <p:cNvPr id="6" name="Picture 2" descr="C:\Users\phauquin\AppData\Local\Temp\UBM-LOGOSOLO-ZS-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3379" y="6083215"/>
            <a:ext cx="1014931" cy="365628"/>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C:\Users\phauquin\AppData\Local\Temp\UBM-LOGOSOLO-ZS-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22786" y="260648"/>
            <a:ext cx="1798956" cy="64807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ZoneTexte 1"/>
          <p:cNvSpPr txBox="1"/>
          <p:nvPr/>
        </p:nvSpPr>
        <p:spPr>
          <a:xfrm>
            <a:off x="323528" y="1340768"/>
            <a:ext cx="7848872" cy="4308872"/>
          </a:xfrm>
          <a:prstGeom prst="rect">
            <a:avLst/>
          </a:prstGeom>
          <a:noFill/>
        </p:spPr>
        <p:txBody>
          <a:bodyPr wrap="square" rtlCol="0">
            <a:spAutoFit/>
          </a:bodyPr>
          <a:lstStyle/>
          <a:p>
            <a:r>
              <a:rPr lang="fr-FR" sz="1600" b="1" dirty="0"/>
              <a:t/>
            </a:r>
            <a:br>
              <a:rPr lang="fr-FR" sz="1600" b="1" dirty="0"/>
            </a:br>
            <a:r>
              <a:rPr lang="fr-FR" sz="1600" b="1" dirty="0"/>
              <a:t>Licence 1re année</a:t>
            </a:r>
            <a:br>
              <a:rPr lang="fr-FR" sz="1600" b="1" dirty="0"/>
            </a:br>
            <a:r>
              <a:rPr lang="fr-FR" sz="1600" dirty="0"/>
              <a:t>Il s’agit d’une année composée d’enseignements spécifiques aux fondamentaux de la géographie (humaine, physique, régionale, politique), mais aussi d’enseignements plus transversaux ou méthodologiques. Enfin des cours d’ouverture rendent possible une réorientation vers la licence d’Histoire .</a:t>
            </a:r>
            <a:r>
              <a:rPr lang="fr-FR" sz="1600" b="1" dirty="0"/>
              <a:t/>
            </a:r>
            <a:br>
              <a:rPr lang="fr-FR" sz="1600" b="1" dirty="0"/>
            </a:br>
            <a:r>
              <a:rPr lang="fr-FR" sz="1600" b="1" dirty="0"/>
              <a:t>Licence 2e année</a:t>
            </a:r>
            <a:br>
              <a:rPr lang="fr-FR" sz="1600" b="1" dirty="0"/>
            </a:br>
            <a:r>
              <a:rPr lang="fr-FR" sz="1600" dirty="0"/>
              <a:t>Cette année affirme la spécialisation vers les enseignements fondamentaux, à la fois disciplinaires et méthodologiques de la géographie. Elle permet néanmoins de conserver une possible réorientation vers la mention « Histoire ». Elle offre également des compléments de formation qui peuvent permettre aux étudiants de s’orienter vers la licence AUDTD et la </a:t>
            </a:r>
            <a:r>
              <a:rPr lang="fr-FR" sz="1600" i="1" dirty="0"/>
              <a:t>licence professionnelle</a:t>
            </a:r>
            <a:r>
              <a:rPr lang="fr-FR" sz="1600" dirty="0"/>
              <a:t> VAMTR.</a:t>
            </a:r>
          </a:p>
          <a:p>
            <a:r>
              <a:rPr lang="fr-FR" sz="1600" b="1" dirty="0"/>
              <a:t>Licence 3e année</a:t>
            </a:r>
            <a:r>
              <a:rPr lang="fr-FR" sz="1600" dirty="0"/>
              <a:t/>
            </a:r>
            <a:br>
              <a:rPr lang="fr-FR" sz="1600" dirty="0"/>
            </a:br>
            <a:r>
              <a:rPr lang="fr-FR" sz="1600" dirty="0"/>
              <a:t>C’est l’aboutissement de la première étape de formation. Elle propose 2</a:t>
            </a:r>
            <a:br>
              <a:rPr lang="fr-FR" sz="1600" dirty="0"/>
            </a:br>
            <a:r>
              <a:rPr lang="fr-FR" sz="1600" dirty="0"/>
              <a:t>parcours spécifiques déclinés chacun en 2 options.</a:t>
            </a:r>
          </a:p>
          <a:p>
            <a:pPr algn="just"/>
            <a:r>
              <a:rPr lang="fr-FR" sz="1600" dirty="0"/>
              <a:t/>
            </a:r>
            <a:br>
              <a:rPr lang="fr-FR" sz="1600" dirty="0"/>
            </a:br>
            <a:endParaRPr lang="fr-FR" dirty="0"/>
          </a:p>
        </p:txBody>
      </p:sp>
    </p:spTree>
    <p:extLst>
      <p:ext uri="{BB962C8B-B14F-4D97-AF65-F5344CB8AC3E}">
        <p14:creationId xmlns:p14="http://schemas.microsoft.com/office/powerpoint/2010/main" xmlns="" val="26079332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83568" y="3212976"/>
            <a:ext cx="8229600" cy="2565479"/>
          </a:xfrm>
        </p:spPr>
        <p:txBody>
          <a:bodyPr>
            <a:normAutofit fontScale="90000"/>
          </a:bodyPr>
          <a:lstStyle/>
          <a:p>
            <a:pPr algn="ctr"/>
            <a:r>
              <a:rPr lang="fr-FR" b="1" dirty="0" smtClean="0"/>
              <a:t/>
            </a:r>
            <a:br>
              <a:rPr lang="fr-FR" b="1" dirty="0" smtClean="0"/>
            </a:br>
            <a:r>
              <a:rPr lang="fr-FR" b="1" dirty="0"/>
              <a:t/>
            </a:r>
            <a:br>
              <a:rPr lang="fr-FR" b="1" dirty="0"/>
            </a:br>
            <a:r>
              <a:rPr lang="fr-FR" b="1" dirty="0" smtClean="0"/>
              <a:t/>
            </a:r>
            <a:br>
              <a:rPr lang="fr-FR" b="1" dirty="0" smtClean="0"/>
            </a:br>
            <a:r>
              <a:rPr lang="fr-FR" sz="4000" b="1" dirty="0" smtClean="0">
                <a:solidFill>
                  <a:srgbClr val="0070C0"/>
                </a:solidFill>
              </a:rPr>
              <a:t>Ressources à disposition</a:t>
            </a:r>
            <a:r>
              <a:rPr lang="fr-FR" b="1" dirty="0"/>
              <a:t/>
            </a:r>
            <a:br>
              <a:rPr lang="fr-FR" b="1" dirty="0"/>
            </a:br>
            <a:r>
              <a:rPr lang="fr-FR" b="1" dirty="0" smtClean="0"/>
              <a:t/>
            </a:r>
            <a:br>
              <a:rPr lang="fr-FR" b="1" dirty="0" smtClean="0"/>
            </a:br>
            <a:r>
              <a:rPr lang="fr-FR" b="1" dirty="0"/>
              <a:t/>
            </a:r>
            <a:br>
              <a:rPr lang="fr-FR" b="1" dirty="0"/>
            </a:br>
            <a:r>
              <a:rPr lang="fr-FR" b="1" dirty="0" smtClean="0"/>
              <a:t/>
            </a:r>
            <a:br>
              <a:rPr lang="fr-FR" b="1" dirty="0" smtClean="0"/>
            </a:br>
            <a:endParaRPr lang="fr-FR" b="1" dirty="0"/>
          </a:p>
        </p:txBody>
      </p:sp>
      <p:pic>
        <p:nvPicPr>
          <p:cNvPr id="4" name="Image 1"/>
          <p:cNvPicPr>
            <a:picLocks noChangeAspect="1"/>
          </p:cNvPicPr>
          <p:nvPr/>
        </p:nvPicPr>
        <p:blipFill>
          <a:blip r:embed="rId3" cstate="print"/>
          <a:srcRect/>
          <a:stretch>
            <a:fillRect/>
          </a:stretch>
        </p:blipFill>
        <p:spPr bwMode="auto">
          <a:xfrm>
            <a:off x="323528" y="6140570"/>
            <a:ext cx="920570" cy="369584"/>
          </a:xfrm>
          <a:prstGeom prst="rect">
            <a:avLst/>
          </a:prstGeom>
          <a:noFill/>
          <a:ln w="9525">
            <a:noFill/>
            <a:miter lim="800000"/>
            <a:headEnd/>
            <a:tailEnd/>
          </a:ln>
        </p:spPr>
      </p:pic>
      <p:pic>
        <p:nvPicPr>
          <p:cNvPr id="5" name="Picture 8"/>
          <p:cNvPicPr>
            <a:picLocks noChangeAspect="1" noChangeArrowheads="1"/>
          </p:cNvPicPr>
          <p:nvPr/>
        </p:nvPicPr>
        <p:blipFill>
          <a:blip r:embed="rId4" cstate="print"/>
          <a:srcRect/>
          <a:stretch>
            <a:fillRect/>
          </a:stretch>
        </p:blipFill>
        <p:spPr bwMode="auto">
          <a:xfrm>
            <a:off x="2699792" y="6154569"/>
            <a:ext cx="813763" cy="365628"/>
          </a:xfrm>
          <a:prstGeom prst="rect">
            <a:avLst/>
          </a:prstGeom>
          <a:noFill/>
          <a:ln w="9525">
            <a:noFill/>
            <a:miter lim="800000"/>
            <a:headEnd/>
            <a:tailEnd/>
          </a:ln>
        </p:spPr>
      </p:pic>
      <p:pic>
        <p:nvPicPr>
          <p:cNvPr id="6" name="Picture 2" descr="C:\Users\phauquin\AppData\Local\Temp\UBM-LOGOSOLO-ZS-N.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475656" y="6144526"/>
            <a:ext cx="1014931" cy="3656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394512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re 1"/>
          <p:cNvSpPr>
            <a:spLocks noGrp="1"/>
          </p:cNvSpPr>
          <p:nvPr>
            <p:ph type="title"/>
          </p:nvPr>
        </p:nvSpPr>
        <p:spPr/>
        <p:txBody>
          <a:bodyPr/>
          <a:lstStyle/>
          <a:p>
            <a:pPr eaLnBrk="1" hangingPunct="1"/>
            <a:r>
              <a:rPr lang="fr-FR" b="1" dirty="0" smtClean="0"/>
              <a:t>Information en ligne</a:t>
            </a:r>
          </a:p>
        </p:txBody>
      </p:sp>
      <p:sp>
        <p:nvSpPr>
          <p:cNvPr id="3" name="Espace réservé du contenu 2"/>
          <p:cNvSpPr>
            <a:spLocks noGrp="1"/>
          </p:cNvSpPr>
          <p:nvPr>
            <p:ph idx="1"/>
          </p:nvPr>
        </p:nvSpPr>
        <p:spPr>
          <a:xfrm>
            <a:off x="304800" y="1600200"/>
            <a:ext cx="8839200" cy="4953000"/>
          </a:xfrm>
        </p:spPr>
        <p:txBody>
          <a:bodyPr>
            <a:normAutofit/>
          </a:bodyPr>
          <a:lstStyle/>
          <a:p>
            <a:pPr marL="457200" lvl="1" indent="0" eaLnBrk="1" hangingPunct="1">
              <a:buNone/>
              <a:defRPr/>
            </a:pPr>
            <a:r>
              <a:rPr lang="fr-FR" b="1" dirty="0" smtClean="0"/>
              <a:t>Contenus d’information </a:t>
            </a:r>
          </a:p>
          <a:p>
            <a:pPr marL="457200" lvl="1" indent="0" eaLnBrk="1" hangingPunct="1">
              <a:buNone/>
              <a:defRPr/>
            </a:pPr>
            <a:r>
              <a:rPr lang="fr-FR" dirty="0" smtClean="0"/>
              <a:t>adaptés aux lycéens, pages web/Accès profil « Lycéens » ou « Futurs étudiants »</a:t>
            </a:r>
          </a:p>
          <a:p>
            <a:pPr marL="457200" lvl="1" indent="0" eaLnBrk="1" hangingPunct="1">
              <a:buNone/>
              <a:defRPr/>
            </a:pPr>
            <a:r>
              <a:rPr lang="fr-FR" b="1" dirty="0" smtClean="0"/>
              <a:t>Attendus des formations</a:t>
            </a:r>
            <a:endParaRPr lang="fr-FR" b="1" dirty="0"/>
          </a:p>
          <a:p>
            <a:pPr marL="457200" lvl="1" indent="0">
              <a:buNone/>
              <a:defRPr/>
            </a:pPr>
            <a:r>
              <a:rPr lang="fr-FR" dirty="0" smtClean="0">
                <a:solidFill>
                  <a:srgbClr val="FF0000"/>
                </a:solidFill>
                <a:hlinkClick r:id="rId2"/>
              </a:rPr>
              <a:t>https</a:t>
            </a:r>
            <a:r>
              <a:rPr lang="fr-FR" dirty="0">
                <a:solidFill>
                  <a:srgbClr val="FF0000"/>
                </a:solidFill>
                <a:hlinkClick r:id="rId2"/>
              </a:rPr>
              <a:t>://</a:t>
            </a:r>
            <a:r>
              <a:rPr lang="fr-FR" dirty="0" smtClean="0">
                <a:solidFill>
                  <a:srgbClr val="FF0000"/>
                </a:solidFill>
                <a:hlinkClick r:id="rId2"/>
              </a:rPr>
              <a:t>jechoisis.u-bordeaux.fr</a:t>
            </a:r>
            <a:endParaRPr lang="fr-FR" strike="sngStrike" dirty="0" smtClean="0">
              <a:solidFill>
                <a:srgbClr val="FFC000"/>
              </a:solidFill>
            </a:endParaRPr>
          </a:p>
          <a:p>
            <a:pPr marL="457200" lvl="1" indent="0" eaLnBrk="1" hangingPunct="1">
              <a:buNone/>
              <a:defRPr/>
            </a:pPr>
            <a:r>
              <a:rPr lang="fr-FR" dirty="0" smtClean="0">
                <a:solidFill>
                  <a:srgbClr val="FFC000"/>
                </a:solidFill>
                <a:hlinkClick r:id="rId3"/>
              </a:rPr>
              <a:t>www.u-bordeaux-montaigne.fr</a:t>
            </a:r>
            <a:endParaRPr lang="fr-FR" dirty="0" smtClean="0">
              <a:solidFill>
                <a:srgbClr val="FFC000"/>
              </a:solidFill>
            </a:endParaRPr>
          </a:p>
          <a:p>
            <a:pPr marL="457200" lvl="1" indent="0" eaLnBrk="1" hangingPunct="1">
              <a:buNone/>
              <a:defRPr/>
            </a:pPr>
            <a:r>
              <a:rPr lang="fr-FR" dirty="0" smtClean="0">
                <a:solidFill>
                  <a:srgbClr val="FFC000"/>
                </a:solidFill>
                <a:hlinkClick r:id="rId4"/>
              </a:rPr>
              <a:t>www.univ-pau.fr</a:t>
            </a:r>
            <a:endParaRPr lang="fr-FR" dirty="0" smtClean="0">
              <a:solidFill>
                <a:srgbClr val="FFC000"/>
              </a:solidFill>
            </a:endParaRPr>
          </a:p>
          <a:p>
            <a:pPr marL="457200" lvl="1" indent="0" eaLnBrk="1" hangingPunct="1">
              <a:buFontTx/>
              <a:buChar char="-"/>
              <a:defRPr/>
            </a:pPr>
            <a:endParaRPr lang="fr-FR" sz="2800" dirty="0">
              <a:solidFill>
                <a:srgbClr val="FFC000"/>
              </a:solidFill>
            </a:endParaRPr>
          </a:p>
          <a:p>
            <a:pPr marL="457200" lvl="1" indent="0" eaLnBrk="1" hangingPunct="1">
              <a:buNone/>
              <a:defRPr/>
            </a:pPr>
            <a:r>
              <a:rPr lang="fr-FR" b="1" dirty="0" smtClean="0">
                <a:solidFill>
                  <a:schemeClr val="tx1"/>
                </a:solidFill>
              </a:rPr>
              <a:t>Chiffres clés </a:t>
            </a:r>
            <a:r>
              <a:rPr lang="fr-FR" dirty="0" smtClean="0">
                <a:solidFill>
                  <a:schemeClr val="tx1"/>
                </a:solidFill>
              </a:rPr>
              <a:t>: réussite, insertion professionnelle / Observatoires des parcours étudiants :</a:t>
            </a:r>
          </a:p>
          <a:p>
            <a:pPr marL="457200" lvl="1" indent="0">
              <a:buNone/>
              <a:defRPr/>
            </a:pPr>
            <a:r>
              <a:rPr lang="fr-FR" sz="2000" dirty="0" smtClean="0">
                <a:solidFill>
                  <a:schemeClr val="tx1"/>
                </a:solidFill>
                <a:hlinkClick r:id="rId5"/>
              </a:rPr>
              <a:t>-https</a:t>
            </a:r>
            <a:r>
              <a:rPr lang="fr-FR" sz="2000" dirty="0">
                <a:solidFill>
                  <a:schemeClr val="tx1"/>
                </a:solidFill>
                <a:hlinkClick r:id="rId5"/>
              </a:rPr>
              <a:t>://www.u-bordeaux.fr/Formation/Enquetes-et-statistiques</a:t>
            </a:r>
            <a:endParaRPr lang="fr-FR" sz="2000" dirty="0">
              <a:solidFill>
                <a:schemeClr val="tx1"/>
              </a:solidFill>
            </a:endParaRPr>
          </a:p>
          <a:p>
            <a:pPr marL="457200" lvl="1" indent="0" eaLnBrk="1" hangingPunct="1">
              <a:buFontTx/>
              <a:buChar char="-"/>
              <a:defRPr/>
            </a:pPr>
            <a:r>
              <a:rPr lang="fr-FR" sz="2000" dirty="0" smtClean="0">
                <a:solidFill>
                  <a:schemeClr val="tx1"/>
                </a:solidFill>
                <a:hlinkClick r:id="rId6"/>
              </a:rPr>
              <a:t>http</a:t>
            </a:r>
            <a:r>
              <a:rPr lang="fr-FR" sz="2000" dirty="0">
                <a:solidFill>
                  <a:schemeClr val="tx1"/>
                </a:solidFill>
                <a:hlinkClick r:id="rId6"/>
              </a:rPr>
              <a:t>://</a:t>
            </a:r>
            <a:r>
              <a:rPr lang="fr-FR" sz="2000" dirty="0" smtClean="0">
                <a:solidFill>
                  <a:schemeClr val="tx1"/>
                </a:solidFill>
                <a:hlinkClick r:id="rId6"/>
              </a:rPr>
              <a:t>www.u-bordeaux-montaigne.fr/fr/universite/chiffres-cles.html</a:t>
            </a:r>
            <a:endParaRPr lang="fr-FR" sz="2000" dirty="0">
              <a:solidFill>
                <a:schemeClr val="tx1"/>
              </a:solidFill>
            </a:endParaRPr>
          </a:p>
          <a:p>
            <a:pPr marL="1314450" lvl="3" indent="0">
              <a:buNone/>
              <a:defRPr/>
            </a:pPr>
            <a:endParaRPr lang="fr-FR" dirty="0" smtClean="0">
              <a:solidFill>
                <a:schemeClr val="tx1"/>
              </a:solidFill>
            </a:endParaRPr>
          </a:p>
        </p:txBody>
      </p:sp>
    </p:spTree>
    <p:extLst>
      <p:ext uri="{BB962C8B-B14F-4D97-AF65-F5344CB8AC3E}">
        <p14:creationId xmlns:p14="http://schemas.microsoft.com/office/powerpoint/2010/main" xmlns="" val="11248821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re 1"/>
          <p:cNvSpPr>
            <a:spLocks noGrp="1"/>
          </p:cNvSpPr>
          <p:nvPr>
            <p:ph type="title"/>
          </p:nvPr>
        </p:nvSpPr>
        <p:spPr/>
        <p:txBody>
          <a:bodyPr>
            <a:noAutofit/>
          </a:bodyPr>
          <a:lstStyle/>
          <a:p>
            <a:pPr eaLnBrk="1" hangingPunct="1"/>
            <a:r>
              <a:rPr lang="fr-FR" b="1" dirty="0" smtClean="0"/>
              <a:t>Services universitaires d’information et d’orientation</a:t>
            </a:r>
          </a:p>
        </p:txBody>
      </p:sp>
      <p:sp>
        <p:nvSpPr>
          <p:cNvPr id="30722" name="Espace réservé du contenu 2"/>
          <p:cNvSpPr>
            <a:spLocks noGrp="1"/>
          </p:cNvSpPr>
          <p:nvPr>
            <p:ph idx="1"/>
          </p:nvPr>
        </p:nvSpPr>
        <p:spPr>
          <a:xfrm>
            <a:off x="228600" y="1524000"/>
            <a:ext cx="9063038" cy="5029200"/>
          </a:xfrm>
        </p:spPr>
        <p:txBody>
          <a:bodyPr/>
          <a:lstStyle/>
          <a:p>
            <a:pPr marL="457200" lvl="1" indent="0" eaLnBrk="1" hangingPunct="1">
              <a:buNone/>
            </a:pPr>
            <a:endParaRPr lang="fr-FR" b="1" dirty="0">
              <a:solidFill>
                <a:srgbClr val="737326"/>
              </a:solidFill>
            </a:endParaRPr>
          </a:p>
          <a:p>
            <a:pPr marL="457200" lvl="1" indent="0" eaLnBrk="1" hangingPunct="1">
              <a:buNone/>
            </a:pPr>
            <a:r>
              <a:rPr lang="fr-FR" b="1" dirty="0" smtClean="0">
                <a:solidFill>
                  <a:srgbClr val="737326"/>
                </a:solidFill>
              </a:rPr>
              <a:t>- </a:t>
            </a:r>
            <a:r>
              <a:rPr lang="fr-FR" b="1" dirty="0" smtClean="0"/>
              <a:t>Sciences et technologies</a:t>
            </a:r>
            <a:endParaRPr lang="fr-FR" dirty="0" smtClean="0"/>
          </a:p>
          <a:p>
            <a:pPr lvl="1" eaLnBrk="1" hangingPunct="1">
              <a:buFont typeface="Wingdings" pitchFamily="2" charset="2"/>
              <a:buNone/>
            </a:pPr>
            <a:r>
              <a:rPr lang="fr-FR" dirty="0" smtClean="0"/>
              <a:t>Espace Orientation Carrières Talence</a:t>
            </a:r>
            <a:r>
              <a:rPr lang="fr-FR" dirty="0" smtClean="0">
                <a:solidFill>
                  <a:srgbClr val="FF0000"/>
                </a:solidFill>
              </a:rPr>
              <a:t>            </a:t>
            </a:r>
          </a:p>
          <a:p>
            <a:pPr lvl="1" eaLnBrk="1" hangingPunct="1">
              <a:buFont typeface="Wingdings" pitchFamily="2" charset="2"/>
              <a:buNone/>
            </a:pPr>
            <a:r>
              <a:rPr lang="fr-FR" b="1" dirty="0" smtClean="0"/>
              <a:t>Tel : 05 40 00 63 71</a:t>
            </a:r>
          </a:p>
          <a:p>
            <a:pPr lvl="1" eaLnBrk="1" hangingPunct="1">
              <a:buFont typeface="Wingdings" pitchFamily="2" charset="2"/>
              <a:buNone/>
            </a:pPr>
            <a:r>
              <a:rPr lang="fr-FR" dirty="0" smtClean="0">
                <a:solidFill>
                  <a:srgbClr val="FF0000"/>
                </a:solidFill>
                <a:hlinkClick r:id="rId2"/>
              </a:rPr>
              <a:t>orientation-carrieres.talence@u-bordeaux.fr</a:t>
            </a:r>
            <a:r>
              <a:rPr lang="fr-FR" dirty="0" smtClean="0"/>
              <a:t> </a:t>
            </a:r>
          </a:p>
          <a:p>
            <a:pPr lvl="1" eaLnBrk="1" hangingPunct="1">
              <a:buFont typeface="Wingdings" pitchFamily="2" charset="2"/>
              <a:buNone/>
            </a:pPr>
            <a:endParaRPr lang="fr-FR" dirty="0" smtClean="0"/>
          </a:p>
          <a:p>
            <a:pPr lvl="1" eaLnBrk="1" hangingPunct="1"/>
            <a:r>
              <a:rPr lang="fr-FR" b="1" dirty="0" smtClean="0"/>
              <a:t>Santé, STAPS, SHS(Psycho/Socio)</a:t>
            </a:r>
            <a:endParaRPr lang="fr-FR" dirty="0" smtClean="0"/>
          </a:p>
          <a:p>
            <a:pPr lvl="1" eaLnBrk="1" hangingPunct="1">
              <a:buFont typeface="Wingdings" pitchFamily="2" charset="2"/>
              <a:buNone/>
            </a:pPr>
            <a:r>
              <a:rPr lang="fr-FR" dirty="0" smtClean="0"/>
              <a:t>Espace Orientation Carrières Bordeaux</a:t>
            </a:r>
            <a:r>
              <a:rPr lang="fr-FR" dirty="0" smtClean="0">
                <a:solidFill>
                  <a:srgbClr val="FF0000"/>
                </a:solidFill>
              </a:rPr>
              <a:t>            </a:t>
            </a:r>
          </a:p>
          <a:p>
            <a:pPr lvl="1" eaLnBrk="1" hangingPunct="1">
              <a:buFont typeface="Wingdings" pitchFamily="2" charset="2"/>
              <a:buNone/>
            </a:pPr>
            <a:r>
              <a:rPr lang="fr-FR" dirty="0" smtClean="0"/>
              <a:t>Tel : </a:t>
            </a:r>
            <a:r>
              <a:rPr lang="fr-FR" b="1" dirty="0" smtClean="0"/>
              <a:t>05 57 57 13 81</a:t>
            </a:r>
          </a:p>
          <a:p>
            <a:pPr lvl="1" eaLnBrk="1" hangingPunct="1">
              <a:buFont typeface="Wingdings" pitchFamily="2" charset="2"/>
              <a:buNone/>
            </a:pPr>
            <a:r>
              <a:rPr lang="fr-FR" dirty="0" smtClean="0">
                <a:solidFill>
                  <a:srgbClr val="FF0000"/>
                </a:solidFill>
                <a:hlinkClick r:id="rId3"/>
              </a:rPr>
              <a:t>orientation-carrieres.bordeaux@u-bordeaux.fr</a:t>
            </a:r>
            <a:r>
              <a:rPr lang="fr-FR" dirty="0" smtClean="0"/>
              <a:t> </a:t>
            </a:r>
          </a:p>
          <a:p>
            <a:pPr lvl="1" eaLnBrk="1" hangingPunct="1">
              <a:buFont typeface="Wingdings" pitchFamily="2" charset="2"/>
              <a:buNone/>
            </a:pPr>
            <a:r>
              <a:rPr lang="fr-FR" dirty="0" smtClean="0"/>
              <a:t>        </a:t>
            </a:r>
          </a:p>
          <a:p>
            <a:pPr lvl="1" eaLnBrk="1" hangingPunct="1">
              <a:buFont typeface="Wingdings" pitchFamily="2" charset="2"/>
              <a:buNone/>
            </a:pPr>
            <a:endParaRPr lang="fr-FR" dirty="0" smtClean="0"/>
          </a:p>
          <a:p>
            <a:pPr lvl="1" eaLnBrk="1" hangingPunct="1">
              <a:buFont typeface="Wingdings" pitchFamily="2" charset="2"/>
              <a:buNone/>
            </a:pPr>
            <a:endParaRPr lang="fr-FR" dirty="0" smtClean="0"/>
          </a:p>
          <a:p>
            <a:pPr lvl="1" eaLnBrk="1" hangingPunct="1">
              <a:buFont typeface="Wingdings" pitchFamily="2" charset="2"/>
              <a:buNone/>
            </a:pPr>
            <a:endParaRPr lang="fr-FR" dirty="0" smtClean="0"/>
          </a:p>
        </p:txBody>
      </p:sp>
      <p:pic>
        <p:nvPicPr>
          <p:cNvPr id="30723" name="Image 3"/>
          <p:cNvPicPr>
            <a:picLocks noChangeAspect="1"/>
          </p:cNvPicPr>
          <p:nvPr/>
        </p:nvPicPr>
        <p:blipFill>
          <a:blip r:embed="rId4" cstate="print"/>
          <a:srcRect/>
          <a:stretch>
            <a:fillRect/>
          </a:stretch>
        </p:blipFill>
        <p:spPr bwMode="auto">
          <a:xfrm>
            <a:off x="5796136" y="1888976"/>
            <a:ext cx="2586037" cy="1038225"/>
          </a:xfrm>
          <a:prstGeom prst="rect">
            <a:avLst/>
          </a:prstGeom>
          <a:noFill/>
          <a:ln w="9525">
            <a:noFill/>
            <a:miter lim="800000"/>
            <a:headEnd/>
            <a:tailEnd/>
          </a:ln>
        </p:spPr>
      </p:pic>
      <p:pic>
        <p:nvPicPr>
          <p:cNvPr id="30724" name="Image 4"/>
          <p:cNvPicPr>
            <a:picLocks noChangeAspect="1"/>
          </p:cNvPicPr>
          <p:nvPr/>
        </p:nvPicPr>
        <p:blipFill>
          <a:blip r:embed="rId4" cstate="print"/>
          <a:srcRect/>
          <a:stretch>
            <a:fillRect/>
          </a:stretch>
        </p:blipFill>
        <p:spPr bwMode="auto">
          <a:xfrm>
            <a:off x="5796135" y="3701975"/>
            <a:ext cx="2586038" cy="1038225"/>
          </a:xfrm>
          <a:prstGeom prst="rect">
            <a:avLst/>
          </a:prstGeom>
          <a:noFill/>
          <a:ln w="9525">
            <a:noFill/>
            <a:miter lim="800000"/>
            <a:headEnd/>
            <a:tailEnd/>
          </a:ln>
        </p:spPr>
      </p:pic>
    </p:spTree>
    <p:extLst>
      <p:ext uri="{BB962C8B-B14F-4D97-AF65-F5344CB8AC3E}">
        <p14:creationId xmlns:p14="http://schemas.microsoft.com/office/powerpoint/2010/main" xmlns="" val="24004345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u contenu 2"/>
          <p:cNvSpPr>
            <a:spLocks noGrp="1"/>
          </p:cNvSpPr>
          <p:nvPr>
            <p:ph idx="1"/>
          </p:nvPr>
        </p:nvSpPr>
        <p:spPr>
          <a:xfrm>
            <a:off x="228600" y="1524000"/>
            <a:ext cx="8915400" cy="4953000"/>
          </a:xfrm>
        </p:spPr>
        <p:txBody>
          <a:bodyPr/>
          <a:lstStyle/>
          <a:p>
            <a:pPr lvl="1" eaLnBrk="1" hangingPunct="1">
              <a:buFont typeface="Wingdings" pitchFamily="2" charset="2"/>
              <a:buNone/>
            </a:pPr>
            <a:endParaRPr lang="fr-FR" dirty="0" smtClean="0"/>
          </a:p>
          <a:p>
            <a:pPr lvl="1" eaLnBrk="1" hangingPunct="1"/>
            <a:r>
              <a:rPr lang="fr-FR" b="1" dirty="0" err="1" smtClean="0"/>
              <a:t>Droit,AES,Economie,Gestion</a:t>
            </a:r>
            <a:endParaRPr lang="fr-FR" dirty="0" smtClean="0"/>
          </a:p>
          <a:p>
            <a:pPr lvl="1" eaLnBrk="1" hangingPunct="1">
              <a:buFont typeface="Wingdings" pitchFamily="2" charset="2"/>
              <a:buNone/>
            </a:pPr>
            <a:r>
              <a:rPr lang="fr-FR" dirty="0" smtClean="0"/>
              <a:t>Espace Orientation Carrières Pessac</a:t>
            </a:r>
            <a:r>
              <a:rPr lang="fr-FR" dirty="0" smtClean="0">
                <a:solidFill>
                  <a:srgbClr val="FF0000"/>
                </a:solidFill>
              </a:rPr>
              <a:t> </a:t>
            </a:r>
          </a:p>
          <a:p>
            <a:pPr lvl="1" eaLnBrk="1" hangingPunct="1">
              <a:buFont typeface="Wingdings" pitchFamily="2" charset="2"/>
              <a:buNone/>
            </a:pPr>
            <a:r>
              <a:rPr lang="fr-FR" dirty="0" smtClean="0"/>
              <a:t>Tel : </a:t>
            </a:r>
            <a:r>
              <a:rPr lang="fr-FR" b="1" dirty="0" smtClean="0"/>
              <a:t>05 56 84 85 49       </a:t>
            </a:r>
          </a:p>
          <a:p>
            <a:pPr lvl="1" eaLnBrk="1" hangingPunct="1">
              <a:buFont typeface="Wingdings" pitchFamily="2" charset="2"/>
              <a:buNone/>
            </a:pPr>
            <a:r>
              <a:rPr lang="fr-FR" dirty="0" smtClean="0">
                <a:solidFill>
                  <a:srgbClr val="FF0000"/>
                </a:solidFill>
                <a:hlinkClick r:id="rId3"/>
              </a:rPr>
              <a:t>orientation-carrieres.pessac@u-bordeaux.fr</a:t>
            </a:r>
            <a:r>
              <a:rPr lang="fr-FR" dirty="0" smtClean="0"/>
              <a:t> </a:t>
            </a:r>
          </a:p>
          <a:p>
            <a:pPr lvl="1" eaLnBrk="1" hangingPunct="1">
              <a:buFont typeface="Wingdings" pitchFamily="2" charset="2"/>
              <a:buNone/>
            </a:pPr>
            <a:r>
              <a:rPr lang="fr-FR" dirty="0" smtClean="0"/>
              <a:t>        </a:t>
            </a:r>
            <a:endParaRPr lang="fr-FR" b="1" dirty="0" smtClean="0">
              <a:solidFill>
                <a:srgbClr val="737326"/>
              </a:solidFill>
            </a:endParaRPr>
          </a:p>
          <a:p>
            <a:pPr lvl="1" eaLnBrk="1" hangingPunct="1"/>
            <a:r>
              <a:rPr lang="fr-FR" b="1" dirty="0" err="1" smtClean="0"/>
              <a:t>Lettres,Langues,Arts,Sc.Humaines,InfoCom</a:t>
            </a:r>
            <a:endParaRPr lang="fr-FR" dirty="0" smtClean="0"/>
          </a:p>
          <a:p>
            <a:pPr lvl="1" eaLnBrk="1" hangingPunct="1">
              <a:buFont typeface="Wingdings" pitchFamily="2" charset="2"/>
              <a:buNone/>
            </a:pPr>
            <a:r>
              <a:rPr lang="fr-FR" dirty="0" smtClean="0"/>
              <a:t>Direction orientation stages insertion professionnelle</a:t>
            </a:r>
          </a:p>
          <a:p>
            <a:pPr lvl="1" eaLnBrk="1" hangingPunct="1">
              <a:buFont typeface="Wingdings" pitchFamily="2" charset="2"/>
              <a:buNone/>
            </a:pPr>
            <a:r>
              <a:rPr lang="fr-FR" b="1" dirty="0" smtClean="0"/>
              <a:t>Tel : 05 57 12 45 00</a:t>
            </a:r>
          </a:p>
          <a:p>
            <a:pPr lvl="1" eaLnBrk="1" hangingPunct="1">
              <a:buFont typeface="Wingdings" pitchFamily="2" charset="2"/>
              <a:buNone/>
            </a:pPr>
            <a:r>
              <a:rPr lang="fr-FR" dirty="0" smtClean="0">
                <a:hlinkClick r:id="rId4"/>
              </a:rPr>
              <a:t>posip@u-bordeaux-montaigne.fr</a:t>
            </a:r>
            <a:r>
              <a:rPr lang="fr-FR" dirty="0" smtClean="0"/>
              <a:t>   </a:t>
            </a:r>
          </a:p>
          <a:p>
            <a:pPr lvl="1" eaLnBrk="1" hangingPunct="1">
              <a:buFont typeface="Wingdings" pitchFamily="2" charset="2"/>
              <a:buNone/>
            </a:pPr>
            <a:endParaRPr lang="fr-FR" dirty="0" smtClean="0"/>
          </a:p>
          <a:p>
            <a:pPr lvl="1" eaLnBrk="1" hangingPunct="1">
              <a:buFont typeface="Wingdings" pitchFamily="2" charset="2"/>
              <a:buNone/>
            </a:pPr>
            <a:endParaRPr lang="fr-FR" dirty="0" smtClean="0"/>
          </a:p>
          <a:p>
            <a:pPr lvl="1" eaLnBrk="1" hangingPunct="1">
              <a:buFont typeface="Wingdings" pitchFamily="2" charset="2"/>
              <a:buNone/>
            </a:pPr>
            <a:endParaRPr lang="fr-FR" dirty="0" smtClean="0"/>
          </a:p>
        </p:txBody>
      </p:sp>
      <p:pic>
        <p:nvPicPr>
          <p:cNvPr id="31748" name="Image 5"/>
          <p:cNvPicPr>
            <a:picLocks noChangeAspect="1"/>
          </p:cNvPicPr>
          <p:nvPr/>
        </p:nvPicPr>
        <p:blipFill>
          <a:blip r:embed="rId5" cstate="print"/>
          <a:srcRect/>
          <a:stretch>
            <a:fillRect/>
          </a:stretch>
        </p:blipFill>
        <p:spPr bwMode="auto">
          <a:xfrm>
            <a:off x="5679654" y="1844824"/>
            <a:ext cx="2586037" cy="1038225"/>
          </a:xfrm>
          <a:prstGeom prst="rect">
            <a:avLst/>
          </a:prstGeom>
          <a:noFill/>
          <a:ln w="9525">
            <a:noFill/>
            <a:miter lim="800000"/>
            <a:headEnd/>
            <a:tailEnd/>
          </a:ln>
        </p:spPr>
      </p:pic>
      <p:pic>
        <p:nvPicPr>
          <p:cNvPr id="8" name="Picture 2" descr="C:\Users\phauquin\AppData\Local\Temp\UBM-LOGOSOLO-ZS-N.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852691" y="4653136"/>
            <a:ext cx="2413000" cy="86928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itre 1"/>
          <p:cNvSpPr>
            <a:spLocks noGrp="1"/>
          </p:cNvSpPr>
          <p:nvPr>
            <p:ph type="title"/>
          </p:nvPr>
        </p:nvSpPr>
        <p:spPr/>
        <p:txBody>
          <a:bodyPr>
            <a:noAutofit/>
          </a:bodyPr>
          <a:lstStyle/>
          <a:p>
            <a:pPr eaLnBrk="1" hangingPunct="1"/>
            <a:r>
              <a:rPr lang="fr-FR" b="1" dirty="0" smtClean="0"/>
              <a:t>Services universitaires d’information et d’orientation</a:t>
            </a:r>
          </a:p>
        </p:txBody>
      </p:sp>
    </p:spTree>
    <p:extLst>
      <p:ext uri="{BB962C8B-B14F-4D97-AF65-F5344CB8AC3E}">
        <p14:creationId xmlns:p14="http://schemas.microsoft.com/office/powerpoint/2010/main" xmlns="" val="29527569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23528" y="116632"/>
            <a:ext cx="8229600" cy="710952"/>
          </a:xfrm>
        </p:spPr>
        <p:txBody>
          <a:bodyPr>
            <a:noAutofit/>
          </a:bodyPr>
          <a:lstStyle/>
          <a:p>
            <a:r>
              <a:rPr lang="fr-FR" b="1" dirty="0" smtClean="0"/>
              <a:t>Qu’est-ce qu’une Licence?</a:t>
            </a:r>
            <a:endParaRPr lang="fr-FR" b="1" dirty="0"/>
          </a:p>
        </p:txBody>
      </p:sp>
      <p:sp>
        <p:nvSpPr>
          <p:cNvPr id="7" name="Espace réservé du texte 6"/>
          <p:cNvSpPr>
            <a:spLocks noGrp="1"/>
          </p:cNvSpPr>
          <p:nvPr>
            <p:ph type="body" idx="1"/>
          </p:nvPr>
        </p:nvSpPr>
        <p:spPr>
          <a:xfrm>
            <a:off x="323528" y="1241376"/>
            <a:ext cx="8568952" cy="5616624"/>
          </a:xfrm>
        </p:spPr>
        <p:txBody>
          <a:bodyPr>
            <a:normAutofit/>
          </a:bodyPr>
          <a:lstStyle/>
          <a:p>
            <a:pPr marL="0" indent="0">
              <a:buNone/>
            </a:pPr>
            <a:endParaRPr lang="fr-FR" sz="900" dirty="0" smtClean="0"/>
          </a:p>
          <a:p>
            <a:pPr marL="0" indent="0">
              <a:buNone/>
            </a:pPr>
            <a:r>
              <a:rPr lang="fr-FR" sz="2400" b="1" dirty="0" smtClean="0"/>
              <a:t>Arrêté du 30 juillet 2018 relatif au diplôme national de licence</a:t>
            </a:r>
            <a:endParaRPr lang="fr-FR" sz="2400" dirty="0" smtClean="0"/>
          </a:p>
          <a:p>
            <a:endParaRPr lang="fr-FR" sz="2400" b="1" dirty="0" smtClean="0"/>
          </a:p>
          <a:p>
            <a:r>
              <a:rPr lang="fr-FR" sz="2400" dirty="0"/>
              <a:t>Choix de parcours qui permet une </a:t>
            </a:r>
            <a:r>
              <a:rPr lang="fr-FR" sz="2400" dirty="0">
                <a:solidFill>
                  <a:schemeClr val="tx2">
                    <a:lumMod val="60000"/>
                    <a:lumOff val="40000"/>
                  </a:schemeClr>
                </a:solidFill>
              </a:rPr>
              <a:t>spécialisation progressive </a:t>
            </a:r>
            <a:r>
              <a:rPr lang="fr-FR" sz="2400" dirty="0"/>
              <a:t>de l’étudiant </a:t>
            </a:r>
            <a:endParaRPr lang="fr-FR" sz="2400" dirty="0" smtClean="0"/>
          </a:p>
          <a:p>
            <a:endParaRPr lang="fr-FR" sz="2400" dirty="0"/>
          </a:p>
          <a:p>
            <a:r>
              <a:rPr lang="fr-FR" sz="2400" dirty="0" smtClean="0"/>
              <a:t>Personnalisation des parcours de formation avec des </a:t>
            </a:r>
            <a:r>
              <a:rPr lang="fr-FR" sz="2400" dirty="0" smtClean="0">
                <a:solidFill>
                  <a:schemeClr val="tx2">
                    <a:lumMod val="60000"/>
                    <a:lumOff val="40000"/>
                  </a:schemeClr>
                </a:solidFill>
              </a:rPr>
              <a:t>dispositifs d’accompagnement pédagogique </a:t>
            </a:r>
            <a:r>
              <a:rPr lang="fr-FR" sz="2400" dirty="0" smtClean="0"/>
              <a:t>qui tiennent compte de la diversité et des spécificités des public étudiants (FI et FC) =&gt; accompagnement à la réussite</a:t>
            </a:r>
          </a:p>
          <a:p>
            <a:endParaRPr lang="fr-FR" sz="2400" dirty="0" smtClean="0"/>
          </a:p>
          <a:p>
            <a:r>
              <a:rPr lang="fr-FR" sz="2400" dirty="0" smtClean="0">
                <a:solidFill>
                  <a:schemeClr val="tx2">
                    <a:lumMod val="60000"/>
                    <a:lumOff val="40000"/>
                  </a:schemeClr>
                </a:solidFill>
              </a:rPr>
              <a:t>Passerelles</a:t>
            </a:r>
            <a:r>
              <a:rPr lang="fr-FR" sz="2400" dirty="0" smtClean="0"/>
              <a:t> internes à l’établissement d’origine et externes vers d’autres établissements (conventions)</a:t>
            </a:r>
          </a:p>
          <a:p>
            <a:endParaRPr lang="fr-FR" dirty="0" smtClean="0"/>
          </a:p>
          <a:p>
            <a:pPr marL="0" indent="0">
              <a:buNone/>
            </a:pPr>
            <a:endParaRPr lang="fr-FR" dirty="0" smtClean="0"/>
          </a:p>
          <a:p>
            <a:pPr marL="0" indent="0">
              <a:buNone/>
            </a:pPr>
            <a:endParaRPr lang="fr-FR" dirty="0"/>
          </a:p>
        </p:txBody>
      </p:sp>
    </p:spTree>
    <p:extLst>
      <p:ext uri="{BB962C8B-B14F-4D97-AF65-F5344CB8AC3E}">
        <p14:creationId xmlns:p14="http://schemas.microsoft.com/office/powerpoint/2010/main" xmlns="" val="29698736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524000"/>
            <a:ext cx="8915400" cy="4953000"/>
          </a:xfrm>
        </p:spPr>
        <p:txBody>
          <a:bodyPr/>
          <a:lstStyle/>
          <a:p>
            <a:pPr eaLnBrk="1" hangingPunct="1">
              <a:buFont typeface="Wingdings" pitchFamily="2" charset="2"/>
              <a:buNone/>
              <a:defRPr/>
            </a:pPr>
            <a:endParaRPr lang="fr-FR" b="1" dirty="0" smtClean="0">
              <a:solidFill>
                <a:srgbClr val="737326"/>
              </a:solidFill>
            </a:endParaRPr>
          </a:p>
          <a:p>
            <a:pPr lvl="1" eaLnBrk="1" hangingPunct="1">
              <a:defRPr/>
            </a:pPr>
            <a:r>
              <a:rPr lang="fr-FR" b="1" dirty="0" smtClean="0"/>
              <a:t>Sciences et technologies, Lettres, Langues, </a:t>
            </a:r>
            <a:r>
              <a:rPr lang="fr-FR" b="1" dirty="0" err="1" smtClean="0"/>
              <a:t>Sc.Humaines</a:t>
            </a:r>
            <a:r>
              <a:rPr lang="fr-FR" b="1" dirty="0" smtClean="0"/>
              <a:t>, Sport, Droit, Eco, Gestion</a:t>
            </a:r>
            <a:endParaRPr lang="fr-FR" dirty="0" smtClean="0"/>
          </a:p>
          <a:p>
            <a:pPr lvl="1" eaLnBrk="1" hangingPunct="1">
              <a:buFont typeface="Wingdings" pitchFamily="2" charset="2"/>
              <a:buNone/>
              <a:defRPr/>
            </a:pPr>
            <a:r>
              <a:rPr lang="fr-FR" dirty="0" smtClean="0"/>
              <a:t>	SCUIO-IP </a:t>
            </a:r>
          </a:p>
          <a:p>
            <a:pPr lvl="1" eaLnBrk="1" hangingPunct="1">
              <a:buFont typeface="Wingdings" pitchFamily="2" charset="2"/>
              <a:buNone/>
              <a:defRPr/>
            </a:pPr>
            <a:r>
              <a:rPr lang="fr-FR" b="1" dirty="0" smtClean="0"/>
              <a:t>	Tel : 05 59 40 70 90</a:t>
            </a:r>
          </a:p>
          <a:p>
            <a:pPr lvl="1" eaLnBrk="1" hangingPunct="1">
              <a:buFont typeface="Wingdings" pitchFamily="2" charset="2"/>
              <a:buNone/>
              <a:defRPr/>
            </a:pPr>
            <a:r>
              <a:rPr lang="fr-FR" dirty="0" smtClean="0">
                <a:solidFill>
                  <a:srgbClr val="FF0000"/>
                </a:solidFill>
              </a:rPr>
              <a:t>	</a:t>
            </a:r>
            <a:r>
              <a:rPr lang="fr-FR" dirty="0" smtClean="0">
                <a:solidFill>
                  <a:srgbClr val="000000"/>
                </a:solidFill>
                <a:hlinkClick r:id="rId2"/>
              </a:rPr>
              <a:t>scuio-ip@univ-pau.fr</a:t>
            </a:r>
            <a:r>
              <a:rPr lang="fr-FR" dirty="0" smtClean="0">
                <a:solidFill>
                  <a:srgbClr val="FF0000"/>
                </a:solidFill>
              </a:rPr>
              <a:t>    </a:t>
            </a:r>
            <a:endParaRPr lang="fr-FR" dirty="0" smtClean="0"/>
          </a:p>
          <a:p>
            <a:pPr lvl="1" eaLnBrk="1" hangingPunct="1">
              <a:buFont typeface="Wingdings" pitchFamily="2" charset="2"/>
              <a:buNone/>
              <a:defRPr/>
            </a:pPr>
            <a:endParaRPr lang="fr-FR" dirty="0" smtClean="0"/>
          </a:p>
          <a:p>
            <a:pPr lvl="1" eaLnBrk="1" hangingPunct="1">
              <a:buFont typeface="Wingdings" pitchFamily="2" charset="2"/>
              <a:buNone/>
              <a:defRPr/>
            </a:pPr>
            <a:endParaRPr lang="fr-FR" dirty="0" smtClean="0"/>
          </a:p>
          <a:p>
            <a:pPr lvl="1" eaLnBrk="1" hangingPunct="1">
              <a:buFont typeface="Wingdings" pitchFamily="2" charset="2"/>
              <a:buNone/>
              <a:defRPr/>
            </a:pPr>
            <a:endParaRPr lang="fr-FR" dirty="0" smtClean="0"/>
          </a:p>
          <a:p>
            <a:pPr lvl="1" eaLnBrk="1" hangingPunct="1">
              <a:buFont typeface="Wingdings" pitchFamily="2" charset="2"/>
              <a:buNone/>
              <a:defRPr/>
            </a:pPr>
            <a:endParaRPr lang="fr-FR" dirty="0" smtClean="0"/>
          </a:p>
        </p:txBody>
      </p:sp>
      <p:pic>
        <p:nvPicPr>
          <p:cNvPr id="33795" name="Picture 5"/>
          <p:cNvPicPr>
            <a:picLocks noChangeAspect="1" noChangeArrowheads="1"/>
          </p:cNvPicPr>
          <p:nvPr/>
        </p:nvPicPr>
        <p:blipFill>
          <a:blip r:embed="rId3" cstate="print"/>
          <a:srcRect/>
          <a:stretch>
            <a:fillRect/>
          </a:stretch>
        </p:blipFill>
        <p:spPr bwMode="auto">
          <a:xfrm>
            <a:off x="5508104" y="2667000"/>
            <a:ext cx="2286000" cy="1027113"/>
          </a:xfrm>
          <a:prstGeom prst="rect">
            <a:avLst/>
          </a:prstGeom>
          <a:noFill/>
          <a:ln w="9525">
            <a:noFill/>
            <a:miter lim="800000"/>
            <a:headEnd/>
            <a:tailEnd/>
          </a:ln>
        </p:spPr>
      </p:pic>
      <p:sp>
        <p:nvSpPr>
          <p:cNvPr id="7" name="Titre 1"/>
          <p:cNvSpPr txBox="1">
            <a:spLocks/>
          </p:cNvSpPr>
          <p:nvPr/>
        </p:nvSpPr>
        <p:spPr>
          <a:xfrm>
            <a:off x="467544" y="381000"/>
            <a:ext cx="8229600" cy="1143000"/>
          </a:xfrm>
          <a:prstGeom prst="rect">
            <a:avLst/>
          </a:prstGeom>
        </p:spPr>
        <p:txBody>
          <a:bodyPr anchor="b" anchorCtr="0">
            <a:noAutofit/>
          </a:bodyPr>
          <a:lstStyle>
            <a:defPPr>
              <a:defRPr lang="fr-FR" sz="4400">
                <a:solidFill>
                  <a:schemeClr val="tx1"/>
                </a:solidFill>
                <a:latin typeface="+mj-lt"/>
                <a:ea typeface="+mj-ea"/>
                <a:cs typeface="+mj-cs"/>
              </a:defRPr>
            </a:defPPr>
            <a:lvl1pPr algn="l" eaLnBrk="1" latinLnBrk="0" hangingPunct="1">
              <a:buNone/>
              <a:defRPr lang="fr-FR" sz="3600">
                <a:solidFill>
                  <a:schemeClr val="tx1">
                    <a:alpha val="100000"/>
                  </a:schemeClr>
                </a:solidFill>
                <a:latin typeface="+mj-lt"/>
              </a:defRPr>
            </a:lvl1pPr>
          </a:lstStyle>
          <a:p>
            <a:r>
              <a:rPr lang="fr-FR" b="1" kern="0" dirty="0" smtClean="0"/>
              <a:t>Services universitaires d’information et d’orientation</a:t>
            </a:r>
          </a:p>
        </p:txBody>
      </p:sp>
    </p:spTree>
    <p:extLst>
      <p:ext uri="{BB962C8B-B14F-4D97-AF65-F5344CB8AC3E}">
        <p14:creationId xmlns:p14="http://schemas.microsoft.com/office/powerpoint/2010/main" xmlns="" val="3035240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23528" y="116632"/>
            <a:ext cx="8229600" cy="710952"/>
          </a:xfrm>
        </p:spPr>
        <p:txBody>
          <a:bodyPr>
            <a:noAutofit/>
          </a:bodyPr>
          <a:lstStyle/>
          <a:p>
            <a:r>
              <a:rPr lang="fr-FR" b="1" dirty="0" smtClean="0"/>
              <a:t>Qu’est-ce qu’être étudiant en licence ? </a:t>
            </a:r>
            <a:endParaRPr lang="fr-FR" b="1" i="1" dirty="0"/>
          </a:p>
        </p:txBody>
      </p:sp>
      <p:sp>
        <p:nvSpPr>
          <p:cNvPr id="7" name="Espace réservé du texte 6"/>
          <p:cNvSpPr>
            <a:spLocks noGrp="1"/>
          </p:cNvSpPr>
          <p:nvPr>
            <p:ph type="body" idx="1"/>
          </p:nvPr>
        </p:nvSpPr>
        <p:spPr>
          <a:xfrm>
            <a:off x="323528" y="1326595"/>
            <a:ext cx="8568952" cy="5499992"/>
          </a:xfrm>
        </p:spPr>
        <p:txBody>
          <a:bodyPr>
            <a:normAutofit fontScale="40000" lnSpcReduction="20000"/>
          </a:bodyPr>
          <a:lstStyle/>
          <a:p>
            <a:pPr marL="0" indent="0">
              <a:buNone/>
            </a:pPr>
            <a:endParaRPr lang="fr-FR" sz="900" dirty="0" smtClean="0"/>
          </a:p>
          <a:p>
            <a:pPr marL="0" indent="0" algn="just">
              <a:lnSpc>
                <a:spcPct val="120000"/>
              </a:lnSpc>
              <a:buNone/>
            </a:pPr>
            <a:r>
              <a:rPr lang="fr-FR" sz="4500" dirty="0" smtClean="0"/>
              <a:t>À chaque semestre, l’étudiant </a:t>
            </a:r>
            <a:r>
              <a:rPr lang="fr-FR" sz="4500" b="1" dirty="0" smtClean="0">
                <a:solidFill>
                  <a:schemeClr val="tx2">
                    <a:lumMod val="60000"/>
                    <a:lumOff val="40000"/>
                  </a:schemeClr>
                </a:solidFill>
              </a:rPr>
              <a:t>choisit</a:t>
            </a:r>
            <a:r>
              <a:rPr lang="fr-FR" sz="4500" dirty="0" smtClean="0"/>
              <a:t> une partie des enseignements suivis (parmi les unités d’enseignement (UE) optionnelles). </a:t>
            </a:r>
          </a:p>
          <a:p>
            <a:pPr marL="0" indent="0" algn="just">
              <a:lnSpc>
                <a:spcPct val="120000"/>
              </a:lnSpc>
              <a:buNone/>
            </a:pPr>
            <a:r>
              <a:rPr lang="fr-FR" sz="4500" dirty="0" smtClean="0"/>
              <a:t>Dans certaines formations, il choisit également un « Parcours » dès la première année ou les années suivantes.</a:t>
            </a:r>
          </a:p>
          <a:p>
            <a:pPr marL="0" indent="0" algn="just">
              <a:lnSpc>
                <a:spcPct val="120000"/>
              </a:lnSpc>
              <a:buNone/>
            </a:pPr>
            <a:endParaRPr lang="fr-FR" sz="4500" dirty="0" smtClean="0"/>
          </a:p>
          <a:p>
            <a:pPr marL="0" indent="0" algn="just">
              <a:lnSpc>
                <a:spcPct val="120000"/>
              </a:lnSpc>
              <a:buNone/>
            </a:pPr>
            <a:r>
              <a:rPr lang="fr-FR" sz="4500" dirty="0" smtClean="0"/>
              <a:t>La </a:t>
            </a:r>
            <a:r>
              <a:rPr lang="fr-FR" sz="4500" b="1" dirty="0" smtClean="0">
                <a:solidFill>
                  <a:schemeClr val="tx2">
                    <a:lumMod val="60000"/>
                    <a:lumOff val="40000"/>
                  </a:schemeClr>
                </a:solidFill>
              </a:rPr>
              <a:t>présence est requise </a:t>
            </a:r>
            <a:r>
              <a:rPr lang="fr-FR" sz="4500" dirty="0" smtClean="0"/>
              <a:t>à tous les enseignements que ce soit les cours magistraux, les travaux dirigés (groupe de 35 étudiants maximum) ou les travaux pratiques ou cours de langues (groupe de 24 étudiants maximum) et qu’ils dépendent d’UE obligatoires ou UE optionnelles.</a:t>
            </a:r>
          </a:p>
          <a:p>
            <a:pPr marL="0" indent="0" algn="just">
              <a:lnSpc>
                <a:spcPct val="120000"/>
              </a:lnSpc>
              <a:buNone/>
            </a:pPr>
            <a:endParaRPr lang="fr-FR" sz="4500" dirty="0" smtClean="0"/>
          </a:p>
          <a:p>
            <a:pPr marL="0" indent="0" algn="just">
              <a:lnSpc>
                <a:spcPct val="120000"/>
              </a:lnSpc>
              <a:buNone/>
            </a:pPr>
            <a:r>
              <a:rPr lang="fr-FR" sz="4500" dirty="0" smtClean="0"/>
              <a:t>Il est nécessaire de fournir un </a:t>
            </a:r>
            <a:r>
              <a:rPr lang="fr-FR" sz="4500" b="1" dirty="0" smtClean="0">
                <a:solidFill>
                  <a:schemeClr val="tx2">
                    <a:lumMod val="60000"/>
                    <a:lumOff val="40000"/>
                  </a:schemeClr>
                </a:solidFill>
              </a:rPr>
              <a:t>travail personnel régulier </a:t>
            </a:r>
            <a:r>
              <a:rPr lang="fr-FR" sz="4500" dirty="0" smtClean="0"/>
              <a:t>en dehors des </a:t>
            </a:r>
            <a:r>
              <a:rPr lang="fr-FR" sz="4500" dirty="0"/>
              <a:t>25h </a:t>
            </a:r>
            <a:r>
              <a:rPr lang="fr-FR" sz="4500" dirty="0" smtClean="0"/>
              <a:t>hebdomadaires (en moyenne) de temps de face à face pédagogique :</a:t>
            </a:r>
          </a:p>
          <a:p>
            <a:pPr algn="just">
              <a:lnSpc>
                <a:spcPct val="120000"/>
              </a:lnSpc>
              <a:buFontTx/>
              <a:buChar char="-"/>
            </a:pPr>
            <a:r>
              <a:rPr lang="fr-FR" sz="4500" dirty="0" smtClean="0"/>
              <a:t>Reprendre ses notes de cours et/ou prendre connaissance des cours mis à disposition sur la plate-forme d’enseignement en ligne</a:t>
            </a:r>
          </a:p>
          <a:p>
            <a:pPr algn="just">
              <a:lnSpc>
                <a:spcPct val="120000"/>
              </a:lnSpc>
              <a:buFontTx/>
              <a:buChar char="-"/>
            </a:pPr>
            <a:r>
              <a:rPr lang="fr-FR" sz="4500" dirty="0" smtClean="0"/>
              <a:t>Mener des recherches documentaires</a:t>
            </a:r>
          </a:p>
          <a:p>
            <a:pPr algn="just">
              <a:lnSpc>
                <a:spcPct val="120000"/>
              </a:lnSpc>
              <a:buFontTx/>
              <a:buChar char="-"/>
            </a:pPr>
            <a:r>
              <a:rPr lang="fr-FR" sz="4500" dirty="0" smtClean="0"/>
              <a:t>Réaliser individuellement ou en groupe des exercices et travaux</a:t>
            </a:r>
          </a:p>
          <a:p>
            <a:pPr algn="just">
              <a:lnSpc>
                <a:spcPct val="120000"/>
              </a:lnSpc>
              <a:buFontTx/>
              <a:buChar char="-"/>
            </a:pPr>
            <a:endParaRPr lang="fr-FR" sz="4500" dirty="0" smtClean="0"/>
          </a:p>
          <a:p>
            <a:pPr marL="0" indent="0" algn="just">
              <a:lnSpc>
                <a:spcPct val="120000"/>
              </a:lnSpc>
              <a:buNone/>
            </a:pPr>
            <a:r>
              <a:rPr lang="fr-FR" sz="4500" dirty="0" smtClean="0"/>
              <a:t>Dans certaines formations, l’évaluation est réalisée en contrôle continu sur toute ou partie des UE.</a:t>
            </a:r>
          </a:p>
        </p:txBody>
      </p:sp>
    </p:spTree>
    <p:extLst>
      <p:ext uri="{BB962C8B-B14F-4D97-AF65-F5344CB8AC3E}">
        <p14:creationId xmlns:p14="http://schemas.microsoft.com/office/powerpoint/2010/main" xmlns="" val="273889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23528" y="116632"/>
            <a:ext cx="8229600" cy="710952"/>
          </a:xfrm>
        </p:spPr>
        <p:txBody>
          <a:bodyPr>
            <a:noAutofit/>
          </a:bodyPr>
          <a:lstStyle/>
          <a:p>
            <a:r>
              <a:rPr lang="fr-FR" b="1" dirty="0" smtClean="0"/>
              <a:t>Qu’est-ce qu’être étudiant ? </a:t>
            </a:r>
            <a:endParaRPr lang="fr-FR" i="1" dirty="0"/>
          </a:p>
        </p:txBody>
      </p:sp>
      <p:sp>
        <p:nvSpPr>
          <p:cNvPr id="7" name="Espace réservé du texte 6"/>
          <p:cNvSpPr>
            <a:spLocks noGrp="1"/>
          </p:cNvSpPr>
          <p:nvPr>
            <p:ph type="body" idx="1"/>
          </p:nvPr>
        </p:nvSpPr>
        <p:spPr>
          <a:xfrm>
            <a:off x="323528" y="1412776"/>
            <a:ext cx="8568952" cy="5328592"/>
          </a:xfrm>
        </p:spPr>
        <p:txBody>
          <a:bodyPr>
            <a:normAutofit fontScale="92500" lnSpcReduction="20000"/>
          </a:bodyPr>
          <a:lstStyle/>
          <a:p>
            <a:pPr marL="0" indent="0">
              <a:buNone/>
            </a:pPr>
            <a:endParaRPr lang="fr-FR" sz="900" dirty="0" smtClean="0"/>
          </a:p>
          <a:p>
            <a:pPr marL="0" indent="0">
              <a:buNone/>
            </a:pPr>
            <a:r>
              <a:rPr lang="fr-FR" sz="2400" dirty="0" smtClean="0"/>
              <a:t>Être étudiant c’est aussi bénéficier :</a:t>
            </a:r>
          </a:p>
          <a:p>
            <a:pPr marL="0" indent="0">
              <a:buNone/>
            </a:pPr>
            <a:endParaRPr lang="fr-FR" sz="1000" dirty="0" smtClean="0"/>
          </a:p>
          <a:p>
            <a:pPr algn="just">
              <a:buFont typeface="Corbel" panose="020B0503020204020204" pitchFamily="34" charset="0"/>
              <a:buChar char="•"/>
            </a:pPr>
            <a:r>
              <a:rPr lang="fr-FR" sz="2400" dirty="0"/>
              <a:t>d</a:t>
            </a:r>
            <a:r>
              <a:rPr lang="fr-FR" sz="2400" dirty="0" smtClean="0"/>
              <a:t>’un </a:t>
            </a:r>
            <a:r>
              <a:rPr lang="fr-FR" sz="2400" b="1" dirty="0" smtClean="0">
                <a:solidFill>
                  <a:schemeClr val="tx2">
                    <a:lumMod val="60000"/>
                    <a:lumOff val="40000"/>
                  </a:schemeClr>
                </a:solidFill>
              </a:rPr>
              <a:t>accompagnement personnalisé </a:t>
            </a:r>
            <a:r>
              <a:rPr lang="fr-FR" sz="2400" dirty="0" smtClean="0"/>
              <a:t>par les équipes pédagogiques et les services d’orientation et de médecine préventive</a:t>
            </a:r>
          </a:p>
          <a:p>
            <a:pPr algn="just">
              <a:buFont typeface="Corbel" panose="020B0503020204020204" pitchFamily="34" charset="0"/>
              <a:buChar char="•"/>
            </a:pPr>
            <a:endParaRPr lang="fr-FR" sz="2400" i="1" dirty="0" smtClean="0"/>
          </a:p>
          <a:p>
            <a:pPr algn="just">
              <a:buFont typeface="Corbel" panose="020B0503020204020204" pitchFamily="34" charset="0"/>
              <a:buChar char="•"/>
            </a:pPr>
            <a:r>
              <a:rPr lang="fr-FR" sz="2400" dirty="0"/>
              <a:t>d</a:t>
            </a:r>
            <a:r>
              <a:rPr lang="fr-FR" sz="2400" dirty="0" smtClean="0"/>
              <a:t>e la prise en compte de ses </a:t>
            </a:r>
            <a:r>
              <a:rPr lang="fr-FR" sz="2400" b="1" dirty="0" smtClean="0">
                <a:solidFill>
                  <a:schemeClr val="tx2">
                    <a:lumMod val="60000"/>
                    <a:lumOff val="40000"/>
                  </a:schemeClr>
                </a:solidFill>
              </a:rPr>
              <a:t>spécificités</a:t>
            </a:r>
            <a:r>
              <a:rPr lang="fr-FR" sz="2400" dirty="0" smtClean="0"/>
              <a:t> (étudiants en situation de handicap, sportifs de haut niveau, artistes, travailleurs …)</a:t>
            </a:r>
          </a:p>
          <a:p>
            <a:pPr algn="just">
              <a:buFont typeface="Corbel" panose="020B0503020204020204" pitchFamily="34" charset="0"/>
              <a:buChar char="•"/>
            </a:pPr>
            <a:endParaRPr lang="fr-FR" sz="2400" dirty="0" smtClean="0"/>
          </a:p>
          <a:p>
            <a:pPr algn="just">
              <a:buFont typeface="Corbel" panose="020B0503020204020204" pitchFamily="34" charset="0"/>
              <a:buChar char="•"/>
            </a:pPr>
            <a:r>
              <a:rPr lang="fr-FR" sz="2400" dirty="0" smtClean="0"/>
              <a:t>de la mise à disposition de nombreuses </a:t>
            </a:r>
            <a:r>
              <a:rPr lang="fr-FR" sz="2400" b="1" dirty="0" smtClean="0">
                <a:solidFill>
                  <a:schemeClr val="tx2">
                    <a:lumMod val="60000"/>
                    <a:lumOff val="40000"/>
                  </a:schemeClr>
                </a:solidFill>
              </a:rPr>
              <a:t>ressources</a:t>
            </a:r>
            <a:r>
              <a:rPr lang="fr-FR" sz="2400" dirty="0" smtClean="0"/>
              <a:t> (bibliothèques universitaires et bases de données numériques, plate-forme d’enseignement en ligne, espace numérique de travail, …)</a:t>
            </a:r>
          </a:p>
          <a:p>
            <a:pPr algn="just">
              <a:buFont typeface="Corbel" panose="020B0503020204020204" pitchFamily="34" charset="0"/>
              <a:buChar char="•"/>
            </a:pPr>
            <a:endParaRPr lang="fr-FR" sz="2400" dirty="0" smtClean="0"/>
          </a:p>
          <a:p>
            <a:pPr algn="just">
              <a:buFont typeface="Corbel" panose="020B0503020204020204" pitchFamily="34" charset="0"/>
              <a:buChar char="•"/>
            </a:pPr>
            <a:r>
              <a:rPr lang="fr-FR" sz="2400" dirty="0"/>
              <a:t>d</a:t>
            </a:r>
            <a:r>
              <a:rPr lang="fr-FR" sz="2400" dirty="0" smtClean="0"/>
              <a:t>e la possibilité de participer à une </a:t>
            </a:r>
            <a:r>
              <a:rPr lang="fr-FR" sz="2400" b="1" dirty="0" smtClean="0">
                <a:solidFill>
                  <a:schemeClr val="tx2">
                    <a:lumMod val="60000"/>
                    <a:lumOff val="40000"/>
                  </a:schemeClr>
                </a:solidFill>
              </a:rPr>
              <a:t>mobilité à l’étranger </a:t>
            </a:r>
            <a:r>
              <a:rPr lang="fr-FR" sz="2400" dirty="0" smtClean="0"/>
              <a:t>durant ses études et de rencontrer de nombreux étudiants étrangers accueillis chaque année</a:t>
            </a:r>
          </a:p>
          <a:p>
            <a:pPr algn="just">
              <a:buFont typeface="Corbel" panose="020B0503020204020204" pitchFamily="34" charset="0"/>
              <a:buChar char="•"/>
            </a:pPr>
            <a:endParaRPr lang="fr-FR" sz="2400" dirty="0" smtClean="0"/>
          </a:p>
          <a:p>
            <a:pPr algn="just">
              <a:buFont typeface="Corbel" panose="020B0503020204020204" pitchFamily="34" charset="0"/>
              <a:buChar char="•"/>
            </a:pPr>
            <a:r>
              <a:rPr lang="fr-FR" sz="2400" dirty="0"/>
              <a:t>d</a:t>
            </a:r>
            <a:r>
              <a:rPr lang="fr-FR" sz="2400" dirty="0" smtClean="0"/>
              <a:t>’une large offre de </a:t>
            </a:r>
            <a:r>
              <a:rPr lang="fr-FR" sz="2400" b="1" dirty="0" smtClean="0">
                <a:solidFill>
                  <a:schemeClr val="tx2">
                    <a:lumMod val="60000"/>
                    <a:lumOff val="40000"/>
                  </a:schemeClr>
                </a:solidFill>
              </a:rPr>
              <a:t>pratiques sportives et d’événements culturels </a:t>
            </a:r>
            <a:r>
              <a:rPr lang="fr-FR" sz="2400" dirty="0" smtClean="0"/>
              <a:t>(concerts, spectacles vivants, ciné-club…) et scientifiques (animations, cafés des sciences…)</a:t>
            </a:r>
          </a:p>
          <a:p>
            <a:pPr marL="0" indent="0">
              <a:buNone/>
            </a:pPr>
            <a:endParaRPr lang="fr-FR" dirty="0"/>
          </a:p>
        </p:txBody>
      </p:sp>
    </p:spTree>
    <p:extLst>
      <p:ext uri="{BB962C8B-B14F-4D97-AF65-F5344CB8AC3E}">
        <p14:creationId xmlns:p14="http://schemas.microsoft.com/office/powerpoint/2010/main" xmlns="" val="40536725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95536" y="188640"/>
            <a:ext cx="8229600" cy="1143000"/>
          </a:xfrm>
        </p:spPr>
        <p:txBody>
          <a:bodyPr>
            <a:noAutofit/>
          </a:bodyPr>
          <a:lstStyle/>
          <a:p>
            <a:r>
              <a:rPr lang="fr-FR" b="1" dirty="0"/>
              <a:t>Pourquoi une recherche d’information ciblée?</a:t>
            </a:r>
          </a:p>
        </p:txBody>
      </p:sp>
      <p:sp>
        <p:nvSpPr>
          <p:cNvPr id="7" name="Espace réservé du texte 6"/>
          <p:cNvSpPr>
            <a:spLocks noGrp="1"/>
          </p:cNvSpPr>
          <p:nvPr>
            <p:ph type="body" idx="1"/>
          </p:nvPr>
        </p:nvSpPr>
        <p:spPr>
          <a:xfrm>
            <a:off x="323528" y="1241376"/>
            <a:ext cx="8568952" cy="5616624"/>
          </a:xfrm>
        </p:spPr>
        <p:txBody>
          <a:bodyPr>
            <a:normAutofit/>
          </a:bodyPr>
          <a:lstStyle/>
          <a:p>
            <a:pPr marL="0" indent="0">
              <a:buNone/>
            </a:pPr>
            <a:endParaRPr lang="fr-FR" sz="900" dirty="0" smtClean="0"/>
          </a:p>
          <a:p>
            <a:pPr marL="0" indent="0">
              <a:buNone/>
            </a:pPr>
            <a:endParaRPr lang="fr-FR" b="1" dirty="0" smtClean="0"/>
          </a:p>
          <a:p>
            <a:r>
              <a:rPr lang="fr-FR" b="1" dirty="0" smtClean="0"/>
              <a:t>Ouvrir ses choix et diversifier ses vœux : </a:t>
            </a:r>
            <a:r>
              <a:rPr lang="fr-FR" dirty="0" smtClean="0"/>
              <a:t>élaborer des stratégies complémentaires ou alternatives</a:t>
            </a:r>
          </a:p>
          <a:p>
            <a:endParaRPr lang="fr-FR" dirty="0" smtClean="0"/>
          </a:p>
          <a:p>
            <a:r>
              <a:rPr lang="fr-FR" b="1" dirty="0" smtClean="0"/>
              <a:t>Découvrir des formations </a:t>
            </a:r>
            <a:r>
              <a:rPr lang="fr-FR" dirty="0" smtClean="0"/>
              <a:t>qui pourraient être adaptées à son projet d’orientation</a:t>
            </a:r>
          </a:p>
          <a:p>
            <a:pPr marL="0" indent="0">
              <a:buNone/>
            </a:pPr>
            <a:endParaRPr lang="fr-FR" dirty="0" smtClean="0"/>
          </a:p>
          <a:p>
            <a:r>
              <a:rPr lang="fr-FR" b="1" dirty="0" smtClean="0"/>
              <a:t>S’assurer que la formation correspond à ses critères de décision</a:t>
            </a:r>
            <a:r>
              <a:rPr lang="fr-FR" dirty="0" smtClean="0"/>
              <a:t> (intérêt pour les disciplines enseignées, possibilité de départ à l’étranger, attrait pour les débouchés professionnels, …)</a:t>
            </a:r>
          </a:p>
        </p:txBody>
      </p:sp>
    </p:spTree>
    <p:extLst>
      <p:ext uri="{BB962C8B-B14F-4D97-AF65-F5344CB8AC3E}">
        <p14:creationId xmlns:p14="http://schemas.microsoft.com/office/powerpoint/2010/main" xmlns="" val="20539120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35418" y="260648"/>
            <a:ext cx="8229600" cy="1143000"/>
          </a:xfrm>
        </p:spPr>
        <p:txBody>
          <a:bodyPr>
            <a:noAutofit/>
          </a:bodyPr>
          <a:lstStyle/>
          <a:p>
            <a:r>
              <a:rPr lang="fr-FR" b="1" dirty="0" smtClean="0"/>
              <a:t/>
            </a:r>
            <a:br>
              <a:rPr lang="fr-FR" b="1" dirty="0" smtClean="0"/>
            </a:br>
            <a:r>
              <a:rPr lang="fr-FR" b="1" dirty="0" smtClean="0"/>
              <a:t>Comment </a:t>
            </a:r>
            <a:r>
              <a:rPr lang="fr-FR" b="1" dirty="0"/>
              <a:t>mieux connaître </a:t>
            </a:r>
            <a:r>
              <a:rPr lang="fr-FR" b="1" dirty="0" smtClean="0"/>
              <a:t>les formations?</a:t>
            </a:r>
            <a:endParaRPr lang="fr-FR" b="1" dirty="0"/>
          </a:p>
        </p:txBody>
      </p:sp>
      <p:sp>
        <p:nvSpPr>
          <p:cNvPr id="7" name="Espace réservé du texte 6"/>
          <p:cNvSpPr>
            <a:spLocks noGrp="1"/>
          </p:cNvSpPr>
          <p:nvPr>
            <p:ph type="body" idx="1"/>
          </p:nvPr>
        </p:nvSpPr>
        <p:spPr>
          <a:xfrm>
            <a:off x="323528" y="1241376"/>
            <a:ext cx="8568952" cy="5616624"/>
          </a:xfrm>
        </p:spPr>
        <p:txBody>
          <a:bodyPr>
            <a:normAutofit fontScale="92500" lnSpcReduction="20000"/>
          </a:bodyPr>
          <a:lstStyle/>
          <a:p>
            <a:pPr marL="0" indent="0">
              <a:buNone/>
            </a:pPr>
            <a:endParaRPr lang="fr-FR" sz="900" dirty="0" smtClean="0"/>
          </a:p>
          <a:p>
            <a:pPr marL="0" indent="0">
              <a:buNone/>
            </a:pPr>
            <a:endParaRPr lang="fr-FR" b="1" dirty="0" smtClean="0"/>
          </a:p>
          <a:p>
            <a:r>
              <a:rPr lang="fr-FR" b="1" dirty="0" smtClean="0"/>
              <a:t>Les modalités d’accès à la formation</a:t>
            </a:r>
          </a:p>
          <a:p>
            <a:pPr lvl="1"/>
            <a:r>
              <a:rPr lang="fr-FR" dirty="0" smtClean="0"/>
              <a:t>les </a:t>
            </a:r>
            <a:r>
              <a:rPr lang="fr-FR" dirty="0"/>
              <a:t>attendus des formations et les qualités </a:t>
            </a:r>
            <a:r>
              <a:rPr lang="fr-FR" dirty="0" smtClean="0"/>
              <a:t>requises</a:t>
            </a:r>
          </a:p>
          <a:p>
            <a:pPr lvl="1"/>
            <a:r>
              <a:rPr lang="fr-FR" dirty="0" smtClean="0"/>
              <a:t>les </a:t>
            </a:r>
            <a:r>
              <a:rPr lang="fr-FR" dirty="0"/>
              <a:t>capacités d’accueil </a:t>
            </a:r>
            <a:endParaRPr lang="fr-FR" b="1" dirty="0" smtClean="0"/>
          </a:p>
          <a:p>
            <a:endParaRPr lang="fr-FR" b="1" dirty="0"/>
          </a:p>
          <a:p>
            <a:r>
              <a:rPr lang="fr-FR" b="1" dirty="0" smtClean="0"/>
              <a:t>Les modalités de formation</a:t>
            </a:r>
          </a:p>
          <a:p>
            <a:pPr lvl="1"/>
            <a:r>
              <a:rPr lang="fr-FR" dirty="0" smtClean="0"/>
              <a:t>la durée de la formation et volume horaire</a:t>
            </a:r>
          </a:p>
          <a:p>
            <a:pPr lvl="1"/>
            <a:r>
              <a:rPr lang="fr-FR" dirty="0" smtClean="0"/>
              <a:t>les effectifs</a:t>
            </a:r>
          </a:p>
          <a:p>
            <a:pPr lvl="1"/>
            <a:r>
              <a:rPr lang="fr-FR" dirty="0" smtClean="0"/>
              <a:t>l’organisation des cours (CM, TD, TP, stages et projets)</a:t>
            </a:r>
          </a:p>
          <a:p>
            <a:pPr lvl="1"/>
            <a:r>
              <a:rPr lang="fr-FR" dirty="0" smtClean="0"/>
              <a:t>le lieu de formation (campus, services et logements de proximité)</a:t>
            </a:r>
            <a:endParaRPr lang="fr-FR" dirty="0"/>
          </a:p>
          <a:p>
            <a:endParaRPr lang="fr-FR" b="1" dirty="0"/>
          </a:p>
          <a:p>
            <a:r>
              <a:rPr lang="fr-FR" b="1" dirty="0" smtClean="0"/>
              <a:t>Les contenus de formation</a:t>
            </a:r>
          </a:p>
          <a:p>
            <a:pPr lvl="1"/>
            <a:r>
              <a:rPr lang="fr-FR" dirty="0" smtClean="0"/>
              <a:t>le détail </a:t>
            </a:r>
            <a:r>
              <a:rPr lang="fr-FR" dirty="0"/>
              <a:t>des programmes pour comprendre la spécificité et la richesse </a:t>
            </a:r>
            <a:r>
              <a:rPr lang="fr-FR" dirty="0" smtClean="0"/>
              <a:t>des différents </a:t>
            </a:r>
            <a:r>
              <a:rPr lang="fr-FR" dirty="0"/>
              <a:t>parcours </a:t>
            </a:r>
            <a:r>
              <a:rPr lang="fr-FR" dirty="0" smtClean="0"/>
              <a:t>proposés dès la première année ou les années suivantes</a:t>
            </a:r>
          </a:p>
          <a:p>
            <a:pPr lvl="1"/>
            <a:r>
              <a:rPr lang="fr-FR" dirty="0" smtClean="0"/>
              <a:t>notamment, cours proposés en UE optionnelles et UE libres, possibilité d’une mobilité à l’étranger …</a:t>
            </a:r>
          </a:p>
          <a:p>
            <a:endParaRPr lang="fr-FR" dirty="0"/>
          </a:p>
          <a:p>
            <a:endParaRPr lang="fr-FR" b="1" dirty="0"/>
          </a:p>
        </p:txBody>
      </p:sp>
    </p:spTree>
    <p:extLst>
      <p:ext uri="{BB962C8B-B14F-4D97-AF65-F5344CB8AC3E}">
        <p14:creationId xmlns:p14="http://schemas.microsoft.com/office/powerpoint/2010/main" xmlns="" val="3232454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35418" y="260648"/>
            <a:ext cx="8229600" cy="1143000"/>
          </a:xfrm>
        </p:spPr>
        <p:txBody>
          <a:bodyPr>
            <a:noAutofit/>
          </a:bodyPr>
          <a:lstStyle/>
          <a:p>
            <a:r>
              <a:rPr lang="fr-FR" b="1" dirty="0" smtClean="0"/>
              <a:t/>
            </a:r>
            <a:br>
              <a:rPr lang="fr-FR" b="1" dirty="0" smtClean="0"/>
            </a:br>
            <a:r>
              <a:rPr lang="fr-FR" b="1" dirty="0" smtClean="0"/>
              <a:t>Comment </a:t>
            </a:r>
            <a:r>
              <a:rPr lang="fr-FR" b="1" dirty="0"/>
              <a:t>mieux connaître </a:t>
            </a:r>
            <a:r>
              <a:rPr lang="fr-FR" b="1" dirty="0" smtClean="0"/>
              <a:t>les formations?</a:t>
            </a:r>
            <a:endParaRPr lang="fr-FR" b="1" dirty="0"/>
          </a:p>
        </p:txBody>
      </p:sp>
      <p:sp>
        <p:nvSpPr>
          <p:cNvPr id="7" name="Espace réservé du texte 6"/>
          <p:cNvSpPr>
            <a:spLocks noGrp="1"/>
          </p:cNvSpPr>
          <p:nvPr>
            <p:ph type="body" idx="1"/>
          </p:nvPr>
        </p:nvSpPr>
        <p:spPr>
          <a:xfrm>
            <a:off x="323528" y="1241376"/>
            <a:ext cx="8568952" cy="5616624"/>
          </a:xfrm>
        </p:spPr>
        <p:txBody>
          <a:bodyPr>
            <a:normAutofit/>
          </a:bodyPr>
          <a:lstStyle/>
          <a:p>
            <a:pPr marL="0" indent="0">
              <a:buNone/>
            </a:pPr>
            <a:endParaRPr lang="fr-FR" sz="900" dirty="0" smtClean="0"/>
          </a:p>
          <a:p>
            <a:pPr marL="0" indent="0">
              <a:buNone/>
            </a:pPr>
            <a:endParaRPr lang="fr-FR" b="1" dirty="0" smtClean="0"/>
          </a:p>
          <a:p>
            <a:pPr marL="0" indent="0">
              <a:buNone/>
            </a:pPr>
            <a:endParaRPr lang="fr-FR" dirty="0"/>
          </a:p>
          <a:p>
            <a:r>
              <a:rPr lang="fr-FR" sz="2400" b="1" dirty="0" smtClean="0"/>
              <a:t>Les perspectives à l’issue de la formation</a:t>
            </a:r>
          </a:p>
          <a:p>
            <a:pPr lvl="1"/>
            <a:r>
              <a:rPr lang="fr-FR" sz="2200" dirty="0"/>
              <a:t>l</a:t>
            </a:r>
            <a:r>
              <a:rPr lang="fr-FR" sz="2200" dirty="0" smtClean="0"/>
              <a:t>a poursuite d’études</a:t>
            </a:r>
          </a:p>
          <a:p>
            <a:pPr lvl="1"/>
            <a:r>
              <a:rPr lang="fr-FR" sz="2200" dirty="0"/>
              <a:t>l</a:t>
            </a:r>
            <a:r>
              <a:rPr lang="fr-FR" sz="2200" dirty="0" smtClean="0"/>
              <a:t>es débouchés professionnels</a:t>
            </a:r>
            <a:endParaRPr lang="fr-FR" sz="2200" dirty="0"/>
          </a:p>
          <a:p>
            <a:endParaRPr lang="fr-FR" b="1" dirty="0"/>
          </a:p>
          <a:p>
            <a:r>
              <a:rPr lang="fr-FR" sz="2400" b="1" dirty="0" smtClean="0"/>
              <a:t>Mais aussi quelques indicateurs</a:t>
            </a:r>
          </a:p>
          <a:p>
            <a:pPr lvl="1"/>
            <a:r>
              <a:rPr lang="fr-FR" sz="2200" dirty="0"/>
              <a:t>l</a:t>
            </a:r>
            <a:r>
              <a:rPr lang="fr-FR" sz="2200" dirty="0" smtClean="0"/>
              <a:t>a réussite en fonction de baccalauréat des promotions précédentes</a:t>
            </a:r>
          </a:p>
          <a:p>
            <a:pPr lvl="1"/>
            <a:r>
              <a:rPr lang="fr-FR" sz="2200" dirty="0">
                <a:solidFill>
                  <a:schemeClr val="tx1"/>
                </a:solidFill>
              </a:rPr>
              <a:t>l</a:t>
            </a:r>
            <a:r>
              <a:rPr lang="fr-FR" sz="2200" dirty="0" smtClean="0">
                <a:solidFill>
                  <a:schemeClr val="tx1"/>
                </a:solidFill>
              </a:rPr>
              <a:t>es taux d’insertion professionnelle et les répertoires des métiers occupés des anciens </a:t>
            </a:r>
            <a:r>
              <a:rPr lang="fr-FR" sz="2200" dirty="0">
                <a:solidFill>
                  <a:schemeClr val="tx1"/>
                </a:solidFill>
              </a:rPr>
              <a:t>diplômés</a:t>
            </a:r>
            <a:endParaRPr lang="fr-FR" sz="2200" b="1" dirty="0" smtClean="0"/>
          </a:p>
          <a:p>
            <a:endParaRPr lang="fr-FR" b="1" dirty="0"/>
          </a:p>
        </p:txBody>
      </p:sp>
    </p:spTree>
    <p:extLst>
      <p:ext uri="{BB962C8B-B14F-4D97-AF65-F5344CB8AC3E}">
        <p14:creationId xmlns:p14="http://schemas.microsoft.com/office/powerpoint/2010/main" xmlns="" val="3990452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176600" y="555244"/>
            <a:ext cx="8823989" cy="5803481"/>
          </a:xfrm>
          <a:prstGeom prst="roundRect">
            <a:avLst>
              <a:gd name="adj" fmla="val 4029"/>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cxnSp>
        <p:nvCxnSpPr>
          <p:cNvPr id="66" name="Connecteur droit avec flèche 65"/>
          <p:cNvCxnSpPr>
            <a:endCxn id="11" idx="1"/>
          </p:cNvCxnSpPr>
          <p:nvPr/>
        </p:nvCxnSpPr>
        <p:spPr>
          <a:xfrm flipV="1">
            <a:off x="5930818" y="1824251"/>
            <a:ext cx="760401" cy="90645"/>
          </a:xfrm>
          <a:prstGeom prst="straightConnector1">
            <a:avLst/>
          </a:prstGeom>
          <a:ln w="95250">
            <a:solidFill>
              <a:schemeClr val="bg2">
                <a:lumMod val="2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4" name="Connecteur droit avec flèche 63"/>
          <p:cNvCxnSpPr/>
          <p:nvPr/>
        </p:nvCxnSpPr>
        <p:spPr>
          <a:xfrm flipH="1" flipV="1">
            <a:off x="2828931" y="1825967"/>
            <a:ext cx="1100773" cy="116982"/>
          </a:xfrm>
          <a:prstGeom prst="straightConnector1">
            <a:avLst/>
          </a:prstGeom>
          <a:ln w="95250">
            <a:solidFill>
              <a:schemeClr val="bg2">
                <a:lumMod val="2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a:off x="4745230" y="1817174"/>
            <a:ext cx="2008" cy="1583386"/>
          </a:xfrm>
          <a:prstGeom prst="straightConnector1">
            <a:avLst/>
          </a:prstGeom>
          <a:ln w="95250">
            <a:solidFill>
              <a:schemeClr val="bg2">
                <a:lumMod val="2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91" name="ZoneTexte 90"/>
          <p:cNvSpPr txBox="1"/>
          <p:nvPr/>
        </p:nvSpPr>
        <p:spPr>
          <a:xfrm>
            <a:off x="3552141" y="3426498"/>
            <a:ext cx="2491387" cy="2999154"/>
          </a:xfrm>
          <a:prstGeom prst="rect">
            <a:avLst/>
          </a:prstGeom>
          <a:noFill/>
        </p:spPr>
        <p:txBody>
          <a:bodyPr wrap="none" rtlCol="0">
            <a:spAutoFit/>
          </a:bodyPr>
          <a:lstStyle/>
          <a:p>
            <a:pPr algn="ctr"/>
            <a:r>
              <a:rPr lang="fr-FR" sz="2215" b="1" spc="74" dirty="0">
                <a:solidFill>
                  <a:srgbClr val="F79646">
                    <a:lumMod val="75000"/>
                  </a:srgbClr>
                </a:solidFill>
                <a:latin typeface="Berlin Sans FB Demi" panose="020E0802020502020306" pitchFamily="34" charset="0"/>
              </a:rPr>
              <a:t>EXPÉRIENCES</a:t>
            </a:r>
          </a:p>
          <a:p>
            <a:pPr algn="ctr">
              <a:spcBef>
                <a:spcPts val="185"/>
              </a:spcBef>
            </a:pPr>
            <a:r>
              <a:rPr lang="fr-FR" sz="1569" b="1" dirty="0">
                <a:latin typeface="Candara" panose="020E0502030303020204" pitchFamily="34" charset="0"/>
              </a:rPr>
              <a:t>Immersion</a:t>
            </a:r>
          </a:p>
          <a:p>
            <a:pPr algn="ctr">
              <a:spcBef>
                <a:spcPts val="185"/>
              </a:spcBef>
            </a:pPr>
            <a:endParaRPr lang="fr-FR" sz="1662" b="1" dirty="0">
              <a:latin typeface="Candara" panose="020E0502030303020204" pitchFamily="34" charset="0"/>
            </a:endParaRPr>
          </a:p>
          <a:p>
            <a:pPr algn="ctr">
              <a:spcBef>
                <a:spcPts val="185"/>
              </a:spcBef>
            </a:pPr>
            <a:endParaRPr lang="fr-FR" sz="1569" b="1" dirty="0">
              <a:latin typeface="Candara" panose="020E0502030303020204" pitchFamily="34" charset="0"/>
            </a:endParaRPr>
          </a:p>
          <a:p>
            <a:pPr algn="ctr">
              <a:spcBef>
                <a:spcPts val="185"/>
              </a:spcBef>
            </a:pPr>
            <a:endParaRPr lang="fr-FR" sz="1569" b="1" dirty="0">
              <a:latin typeface="Candara" panose="020E0502030303020204" pitchFamily="34" charset="0"/>
            </a:endParaRPr>
          </a:p>
          <a:p>
            <a:pPr algn="ctr">
              <a:spcBef>
                <a:spcPts val="185"/>
              </a:spcBef>
            </a:pPr>
            <a:endParaRPr lang="fr-FR" sz="554" b="1" dirty="0">
              <a:latin typeface="Candara" panose="020E0502030303020204" pitchFamily="34" charset="0"/>
            </a:endParaRPr>
          </a:p>
          <a:p>
            <a:pPr algn="ctr">
              <a:spcBef>
                <a:spcPts val="185"/>
              </a:spcBef>
            </a:pPr>
            <a:endParaRPr lang="fr-FR" sz="554" b="1" dirty="0">
              <a:latin typeface="Candara" panose="020E0502030303020204" pitchFamily="34" charset="0"/>
            </a:endParaRPr>
          </a:p>
          <a:p>
            <a:pPr algn="ctr"/>
            <a:r>
              <a:rPr lang="fr-FR" sz="1292" dirty="0">
                <a:hlinkClick r:id="rId3"/>
              </a:rPr>
              <a:t>UB</a:t>
            </a:r>
            <a:r>
              <a:rPr lang="fr-FR" sz="1292" dirty="0"/>
              <a:t>  /  </a:t>
            </a:r>
            <a:r>
              <a:rPr lang="fr-FR" sz="1292" dirty="0">
                <a:hlinkClick r:id="rId4"/>
              </a:rPr>
              <a:t>UBM</a:t>
            </a:r>
            <a:r>
              <a:rPr lang="fr-FR" sz="1292" dirty="0"/>
              <a:t>  /  </a:t>
            </a:r>
            <a:r>
              <a:rPr lang="fr-FR" sz="1292" dirty="0" smtClean="0">
                <a:hlinkClick r:id="rId5"/>
              </a:rPr>
              <a:t>UPPA</a:t>
            </a:r>
            <a:endParaRPr lang="fr-FR" sz="1292" dirty="0" smtClean="0"/>
          </a:p>
          <a:p>
            <a:pPr algn="ctr"/>
            <a:endParaRPr lang="fr-FR" sz="1292" dirty="0"/>
          </a:p>
          <a:p>
            <a:pPr algn="ctr">
              <a:spcBef>
                <a:spcPts val="185"/>
              </a:spcBef>
            </a:pPr>
            <a:r>
              <a:rPr lang="fr-FR" sz="1569" b="1" dirty="0">
                <a:latin typeface="Candara" panose="020E0502030303020204" pitchFamily="34" charset="0"/>
              </a:rPr>
              <a:t>Visite des campus</a:t>
            </a:r>
          </a:p>
          <a:p>
            <a:pPr algn="ctr"/>
            <a:r>
              <a:rPr lang="fr-FR" sz="1292" dirty="0" smtClean="0"/>
              <a:t>Visites guidées et visites virtuelles</a:t>
            </a:r>
          </a:p>
          <a:p>
            <a:pPr algn="ctr"/>
            <a:r>
              <a:rPr lang="fr-FR" sz="1292" dirty="0">
                <a:hlinkClick r:id="rId6"/>
              </a:rPr>
              <a:t>UPPA</a:t>
            </a:r>
            <a:endParaRPr lang="fr-FR" sz="1292" dirty="0"/>
          </a:p>
          <a:p>
            <a:pPr algn="ctr"/>
            <a:r>
              <a:rPr lang="fr-FR" sz="1292" dirty="0" smtClean="0"/>
              <a:t> </a:t>
            </a:r>
            <a:endParaRPr lang="fr-FR" sz="1292" dirty="0"/>
          </a:p>
        </p:txBody>
      </p:sp>
      <p:sp>
        <p:nvSpPr>
          <p:cNvPr id="4" name="Ellipse 3"/>
          <p:cNvSpPr/>
          <p:nvPr/>
        </p:nvSpPr>
        <p:spPr>
          <a:xfrm>
            <a:off x="3512367" y="1229950"/>
            <a:ext cx="2475606" cy="1451320"/>
          </a:xfrm>
          <a:prstGeom prst="ellipse">
            <a:avLst/>
          </a:prstGeom>
          <a:solidFill>
            <a:schemeClr val="bg2">
              <a:lumMod val="25000"/>
            </a:schemeClr>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solidFill>
                <a:prstClr val="white"/>
              </a:solidFill>
            </a:endParaRPr>
          </a:p>
        </p:txBody>
      </p:sp>
      <p:sp>
        <p:nvSpPr>
          <p:cNvPr id="6" name="ZoneTexte 5"/>
          <p:cNvSpPr txBox="1"/>
          <p:nvPr/>
        </p:nvSpPr>
        <p:spPr>
          <a:xfrm>
            <a:off x="3524090" y="1400756"/>
            <a:ext cx="2442280" cy="1073884"/>
          </a:xfrm>
          <a:prstGeom prst="rect">
            <a:avLst/>
          </a:prstGeom>
          <a:noFill/>
        </p:spPr>
        <p:txBody>
          <a:bodyPr wrap="square" rtlCol="0">
            <a:spAutoFit/>
          </a:bodyPr>
          <a:lstStyle/>
          <a:p>
            <a:pPr algn="ctr">
              <a:lnSpc>
                <a:spcPct val="90000"/>
              </a:lnSpc>
            </a:pPr>
            <a:r>
              <a:rPr lang="fr-FR" sz="2308" b="1" dirty="0">
                <a:solidFill>
                  <a:prstClr val="white"/>
                </a:solidFill>
              </a:rPr>
              <a:t>Je m’informe</a:t>
            </a:r>
          </a:p>
          <a:p>
            <a:pPr algn="ctr">
              <a:lnSpc>
                <a:spcPct val="90000"/>
              </a:lnSpc>
            </a:pPr>
            <a:r>
              <a:rPr lang="fr-FR" sz="1846" b="1" dirty="0">
                <a:solidFill>
                  <a:prstClr val="white"/>
                </a:solidFill>
              </a:rPr>
              <a:t>sur les</a:t>
            </a:r>
          </a:p>
          <a:p>
            <a:pPr algn="ctr">
              <a:lnSpc>
                <a:spcPct val="110000"/>
              </a:lnSpc>
            </a:pPr>
            <a:r>
              <a:rPr lang="fr-FR" sz="2400" b="1" dirty="0">
                <a:solidFill>
                  <a:prstClr val="white"/>
                </a:solidFill>
                <a:latin typeface="Berlin Sans FB Demi" panose="020E0802020502020306" pitchFamily="34" charset="0"/>
              </a:rPr>
              <a:t>FORMATIONS</a:t>
            </a:r>
          </a:p>
        </p:txBody>
      </p:sp>
      <p:sp>
        <p:nvSpPr>
          <p:cNvPr id="11" name="ZoneTexte 10"/>
          <p:cNvSpPr txBox="1"/>
          <p:nvPr/>
        </p:nvSpPr>
        <p:spPr>
          <a:xfrm>
            <a:off x="6691219" y="1607653"/>
            <a:ext cx="2209322" cy="433196"/>
          </a:xfrm>
          <a:prstGeom prst="rect">
            <a:avLst/>
          </a:prstGeom>
          <a:noFill/>
        </p:spPr>
        <p:txBody>
          <a:bodyPr wrap="square" rtlCol="0">
            <a:spAutoFit/>
          </a:bodyPr>
          <a:lstStyle/>
          <a:p>
            <a:r>
              <a:rPr lang="fr-FR" sz="2215" b="1" spc="92" dirty="0">
                <a:solidFill>
                  <a:srgbClr val="5A8C25"/>
                </a:solidFill>
                <a:latin typeface="Berlin Sans FB Demi" panose="020E0802020502020306" pitchFamily="34" charset="0"/>
              </a:rPr>
              <a:t>RENCONTRES</a:t>
            </a:r>
            <a:endParaRPr lang="fr-FR" sz="185" b="1" spc="92" dirty="0">
              <a:solidFill>
                <a:srgbClr val="5A8C25"/>
              </a:solidFill>
              <a:latin typeface="Berlin Sans FB Demi" panose="020E0802020502020306" pitchFamily="34" charset="0"/>
            </a:endParaRPr>
          </a:p>
        </p:txBody>
      </p:sp>
      <p:sp>
        <p:nvSpPr>
          <p:cNvPr id="65" name="ZoneTexte 64"/>
          <p:cNvSpPr txBox="1"/>
          <p:nvPr/>
        </p:nvSpPr>
        <p:spPr>
          <a:xfrm>
            <a:off x="6690119" y="2013791"/>
            <a:ext cx="2380807" cy="4169668"/>
          </a:xfrm>
          <a:prstGeom prst="rect">
            <a:avLst/>
          </a:prstGeom>
          <a:noFill/>
        </p:spPr>
        <p:txBody>
          <a:bodyPr wrap="square" rtlCol="0">
            <a:spAutoFit/>
          </a:bodyPr>
          <a:lstStyle/>
          <a:p>
            <a:pPr>
              <a:buFont typeface="Wingdings 3" panose="05040102010807070707" pitchFamily="18" charset="2"/>
              <a:buChar char=""/>
            </a:pPr>
            <a:r>
              <a:rPr lang="fr-FR" sz="1292" b="1" dirty="0">
                <a:latin typeface="Bahnschrift" panose="020B0502040204020203" pitchFamily="34" charset="0"/>
                <a:cs typeface="Arial" charset="0"/>
              </a:rPr>
              <a:t> </a:t>
            </a:r>
            <a:r>
              <a:rPr lang="fr-FR" sz="1385" b="1" dirty="0">
                <a:solidFill>
                  <a:srgbClr val="5A8C25"/>
                </a:solidFill>
                <a:latin typeface="Berlin Sans FB Demi" panose="020E0802020502020306" pitchFamily="34" charset="0"/>
                <a:cs typeface="Arial" charset="0"/>
              </a:rPr>
              <a:t>ÉTUDIANTS</a:t>
            </a:r>
          </a:p>
          <a:p>
            <a:pPr>
              <a:spcBef>
                <a:spcPts val="277"/>
              </a:spcBef>
            </a:pPr>
            <a:r>
              <a:rPr lang="fr-FR" sz="969" b="1" dirty="0">
                <a:solidFill>
                  <a:srgbClr val="C00000"/>
                </a:solidFill>
                <a:latin typeface="Arial" panose="020B0604020202020204" pitchFamily="34" charset="0"/>
                <a:cs typeface="Arial" panose="020B0604020202020204" pitchFamily="34" charset="0"/>
              </a:rPr>
              <a:t>Où ?</a:t>
            </a:r>
          </a:p>
          <a:p>
            <a:pPr>
              <a:spcBef>
                <a:spcPts val="92"/>
              </a:spcBef>
              <a:buFont typeface="Arial" panose="020B0604020202020204" pitchFamily="34" charset="0"/>
              <a:buChar char="•"/>
            </a:pPr>
            <a:r>
              <a:rPr lang="fr-FR" sz="923" b="1" dirty="0">
                <a:solidFill>
                  <a:prstClr val="black"/>
                </a:solidFill>
                <a:latin typeface="+mj-lt"/>
                <a:cs typeface="Arial" charset="0"/>
              </a:rPr>
              <a:t> FORUMS / SEMAINES DE L’ORIENTATION dans les lycées</a:t>
            </a:r>
          </a:p>
          <a:p>
            <a:pPr>
              <a:spcBef>
                <a:spcPts val="92"/>
              </a:spcBef>
              <a:buFont typeface="Arial" panose="020B0604020202020204" pitchFamily="34" charset="0"/>
              <a:buChar char="•"/>
            </a:pPr>
            <a:r>
              <a:rPr lang="fr-FR" sz="923" b="1" dirty="0">
                <a:solidFill>
                  <a:prstClr val="black"/>
                </a:solidFill>
                <a:latin typeface="+mj-lt"/>
                <a:cs typeface="Arial" charset="0"/>
              </a:rPr>
              <a:t> SALONS </a:t>
            </a:r>
          </a:p>
          <a:p>
            <a:pPr>
              <a:spcBef>
                <a:spcPts val="92"/>
              </a:spcBef>
              <a:buFont typeface="Arial" panose="020B0604020202020204" pitchFamily="34" charset="0"/>
              <a:buChar char="•"/>
            </a:pPr>
            <a:r>
              <a:rPr lang="fr-FR" sz="923" b="1" dirty="0">
                <a:solidFill>
                  <a:prstClr val="black"/>
                </a:solidFill>
                <a:latin typeface="+mj-lt"/>
                <a:cs typeface="Arial" charset="0"/>
              </a:rPr>
              <a:t> JOURNÉES PORTES OUVERTES</a:t>
            </a:r>
          </a:p>
          <a:p>
            <a:pPr>
              <a:spcBef>
                <a:spcPts val="92"/>
              </a:spcBef>
              <a:buFont typeface="Arial" panose="020B0604020202020204" pitchFamily="34" charset="0"/>
              <a:buChar char="•"/>
            </a:pPr>
            <a:r>
              <a:rPr lang="fr-FR" sz="923" b="1" dirty="0">
                <a:solidFill>
                  <a:prstClr val="black"/>
                </a:solidFill>
                <a:latin typeface="+mj-lt"/>
                <a:cs typeface="Arial" charset="0"/>
              </a:rPr>
              <a:t> RÉSEAUX SOCIAUX</a:t>
            </a:r>
          </a:p>
          <a:p>
            <a:endParaRPr lang="fr-FR" sz="738" b="1" dirty="0">
              <a:solidFill>
                <a:srgbClr val="5A8C25"/>
              </a:solidFill>
              <a:latin typeface="Bahnschrift" panose="020B0502040204020203" pitchFamily="34" charset="0"/>
              <a:cs typeface="Arial" charset="0"/>
            </a:endParaRPr>
          </a:p>
          <a:p>
            <a:pPr>
              <a:buFont typeface="Wingdings 3" panose="05040102010807070707" pitchFamily="18" charset="2"/>
              <a:buChar char=""/>
            </a:pPr>
            <a:r>
              <a:rPr lang="fr-FR" sz="1292" b="1" dirty="0">
                <a:latin typeface="Bahnschrift" panose="020B0502040204020203" pitchFamily="34" charset="0"/>
                <a:cs typeface="Arial" charset="0"/>
              </a:rPr>
              <a:t> </a:t>
            </a:r>
            <a:r>
              <a:rPr lang="fr-FR" sz="1385" b="1" dirty="0">
                <a:solidFill>
                  <a:srgbClr val="5A8C25"/>
                </a:solidFill>
                <a:latin typeface="Berlin Sans FB Demi" panose="020E0802020502020306" pitchFamily="34" charset="0"/>
                <a:cs typeface="Arial" charset="0"/>
              </a:rPr>
              <a:t>ENSEIGNANTS</a:t>
            </a:r>
          </a:p>
          <a:p>
            <a:pPr>
              <a:spcBef>
                <a:spcPts val="277"/>
              </a:spcBef>
            </a:pPr>
            <a:r>
              <a:rPr lang="fr-FR" sz="969" b="1" dirty="0">
                <a:solidFill>
                  <a:srgbClr val="C00000"/>
                </a:solidFill>
                <a:latin typeface="Arial" panose="020B0604020202020204" pitchFamily="34" charset="0"/>
                <a:cs typeface="Arial" panose="020B0604020202020204" pitchFamily="34" charset="0"/>
              </a:rPr>
              <a:t>Où ?</a:t>
            </a:r>
          </a:p>
          <a:p>
            <a:pPr indent="82064">
              <a:spcBef>
                <a:spcPts val="92"/>
              </a:spcBef>
              <a:buFont typeface="Arial" panose="020B0604020202020204" pitchFamily="34" charset="0"/>
              <a:buChar char="•"/>
            </a:pPr>
            <a:r>
              <a:rPr lang="fr-FR" sz="923" b="1" dirty="0">
                <a:solidFill>
                  <a:prstClr val="black"/>
                </a:solidFill>
                <a:latin typeface="+mj-lt"/>
                <a:cs typeface="Arial" charset="0"/>
              </a:rPr>
              <a:t>FORUMS / SEMAINES DE L’ORIENTATION dans les lycées</a:t>
            </a:r>
          </a:p>
          <a:p>
            <a:pPr indent="82064">
              <a:spcBef>
                <a:spcPts val="92"/>
              </a:spcBef>
              <a:buFont typeface="Arial" panose="020B0604020202020204" pitchFamily="34" charset="0"/>
              <a:buChar char="•"/>
            </a:pPr>
            <a:r>
              <a:rPr lang="fr-FR" sz="923" b="1" dirty="0">
                <a:solidFill>
                  <a:prstClr val="black"/>
                </a:solidFill>
                <a:latin typeface="+mj-lt"/>
                <a:cs typeface="Arial" charset="0"/>
              </a:rPr>
              <a:t>SALONS </a:t>
            </a:r>
          </a:p>
          <a:p>
            <a:pPr indent="82064">
              <a:spcBef>
                <a:spcPts val="92"/>
              </a:spcBef>
              <a:buFont typeface="Arial" panose="020B0604020202020204" pitchFamily="34" charset="0"/>
              <a:buChar char="•"/>
            </a:pPr>
            <a:r>
              <a:rPr lang="fr-FR" sz="923" b="1" dirty="0">
                <a:solidFill>
                  <a:prstClr val="black"/>
                </a:solidFill>
                <a:latin typeface="+mj-lt"/>
                <a:cs typeface="Arial" charset="0"/>
              </a:rPr>
              <a:t>JOURNÉES PORTES OUVERTES</a:t>
            </a:r>
          </a:p>
          <a:p>
            <a:pPr indent="82064">
              <a:spcBef>
                <a:spcPts val="92"/>
              </a:spcBef>
              <a:buFont typeface="Arial" panose="020B0604020202020204" pitchFamily="34" charset="0"/>
              <a:buChar char="•"/>
            </a:pPr>
            <a:r>
              <a:rPr lang="fr-FR" sz="923" b="1" dirty="0">
                <a:solidFill>
                  <a:prstClr val="black"/>
                </a:solidFill>
                <a:latin typeface="+mj-lt"/>
                <a:cs typeface="Arial" charset="0"/>
              </a:rPr>
              <a:t>MAILS </a:t>
            </a:r>
          </a:p>
          <a:p>
            <a:pPr indent="82064">
              <a:spcBef>
                <a:spcPts val="92"/>
              </a:spcBef>
              <a:buFont typeface="Arial" panose="020B0604020202020204" pitchFamily="34" charset="0"/>
              <a:buChar char="•"/>
            </a:pPr>
            <a:r>
              <a:rPr lang="fr-FR" sz="923" b="1" dirty="0">
                <a:solidFill>
                  <a:prstClr val="black"/>
                </a:solidFill>
                <a:latin typeface="+mj-lt"/>
                <a:cs typeface="Arial" charset="0"/>
              </a:rPr>
              <a:t>ENTRETIENS</a:t>
            </a:r>
          </a:p>
          <a:p>
            <a:endParaRPr lang="fr-FR" sz="738" b="1" dirty="0">
              <a:solidFill>
                <a:prstClr val="black"/>
              </a:solidFill>
              <a:latin typeface="+mj-lt"/>
              <a:cs typeface="Arial" charset="0"/>
            </a:endParaRPr>
          </a:p>
          <a:p>
            <a:pPr>
              <a:buFont typeface="Wingdings 3" panose="05040102010807070707" pitchFamily="18" charset="2"/>
              <a:buChar char=""/>
            </a:pPr>
            <a:r>
              <a:rPr lang="fr-FR" sz="1292" b="1" dirty="0">
                <a:latin typeface="Bahnschrift" panose="020B0502040204020203" pitchFamily="34" charset="0"/>
                <a:cs typeface="Arial" charset="0"/>
              </a:rPr>
              <a:t> </a:t>
            </a:r>
            <a:r>
              <a:rPr lang="fr-FR" sz="1385" b="1" dirty="0">
                <a:solidFill>
                  <a:srgbClr val="5A8C25"/>
                </a:solidFill>
                <a:latin typeface="Berlin Sans FB Demi" panose="020E0802020502020306" pitchFamily="34" charset="0"/>
                <a:cs typeface="Arial" charset="0"/>
              </a:rPr>
              <a:t>AUTRES PERSONNELS</a:t>
            </a:r>
          </a:p>
          <a:p>
            <a:pPr>
              <a:buFont typeface="Wingdings 3" panose="05040102010807070707" pitchFamily="18" charset="2"/>
              <a:buChar char=""/>
            </a:pPr>
            <a:endParaRPr lang="fr-FR" sz="185" b="1" dirty="0">
              <a:solidFill>
                <a:srgbClr val="5A8C25"/>
              </a:solidFill>
              <a:latin typeface="Berlin Sans FB Demi" panose="020E0802020502020306" pitchFamily="34" charset="0"/>
              <a:cs typeface="Arial" charset="0"/>
            </a:endParaRPr>
          </a:p>
          <a:p>
            <a:pPr indent="68875">
              <a:buFontTx/>
              <a:buChar char="-"/>
            </a:pPr>
            <a:r>
              <a:rPr lang="fr-FR" sz="923" b="1" dirty="0">
                <a:solidFill>
                  <a:srgbClr val="5A8C25"/>
                </a:solidFill>
                <a:latin typeface="Berlin Sans FB Demi" panose="020E0802020502020306" pitchFamily="34" charset="0"/>
                <a:cs typeface="Arial" charset="0"/>
              </a:rPr>
              <a:t> Service Phase </a:t>
            </a:r>
            <a:r>
              <a:rPr lang="fr-FR" sz="831" b="1" dirty="0">
                <a:solidFill>
                  <a:srgbClr val="5A8C25"/>
                </a:solidFill>
                <a:latin typeface="Berlin Sans FB Demi" panose="020E0802020502020306" pitchFamily="34" charset="0"/>
                <a:cs typeface="Arial" charset="0"/>
              </a:rPr>
              <a:t>(</a:t>
            </a:r>
            <a:r>
              <a:rPr lang="fr-FR" sz="831" b="1" dirty="0">
                <a:solidFill>
                  <a:srgbClr val="5A8C25"/>
                </a:solidFill>
                <a:latin typeface="Berlin Sans FB Demi" panose="020E0802020502020306" pitchFamily="34" charset="0"/>
                <a:cs typeface="Arial" charset="0"/>
                <a:hlinkClick r:id="rId7"/>
              </a:rPr>
              <a:t>UB</a:t>
            </a:r>
            <a:r>
              <a:rPr lang="fr-FR" sz="831" b="1" dirty="0">
                <a:solidFill>
                  <a:srgbClr val="5A8C25"/>
                </a:solidFill>
                <a:latin typeface="Berlin Sans FB Demi" panose="020E0802020502020306" pitchFamily="34" charset="0"/>
                <a:cs typeface="Arial" charset="0"/>
              </a:rPr>
              <a:t>) </a:t>
            </a:r>
            <a:r>
              <a:rPr lang="fr-FR" sz="923" b="1" dirty="0">
                <a:solidFill>
                  <a:srgbClr val="5A8C25"/>
                </a:solidFill>
                <a:latin typeface="Berlin Sans FB Demi" panose="020E0802020502020306" pitchFamily="34" charset="0"/>
                <a:cs typeface="Arial" charset="0"/>
              </a:rPr>
              <a:t>/ Pôle Handicap </a:t>
            </a:r>
            <a:r>
              <a:rPr lang="fr-FR" sz="831" b="1" dirty="0">
                <a:solidFill>
                  <a:srgbClr val="5A8C25"/>
                </a:solidFill>
                <a:latin typeface="Berlin Sans FB Demi" panose="020E0802020502020306" pitchFamily="34" charset="0"/>
                <a:cs typeface="Arial" charset="0"/>
              </a:rPr>
              <a:t>(</a:t>
            </a:r>
            <a:r>
              <a:rPr lang="fr-FR" sz="831" b="1" dirty="0">
                <a:solidFill>
                  <a:srgbClr val="5A8C25"/>
                </a:solidFill>
                <a:latin typeface="Berlin Sans FB Demi" panose="020E0802020502020306" pitchFamily="34" charset="0"/>
                <a:cs typeface="Arial" charset="0"/>
                <a:hlinkClick r:id="rId8"/>
              </a:rPr>
              <a:t>UBM</a:t>
            </a:r>
            <a:r>
              <a:rPr lang="fr-FR" sz="831" b="1" dirty="0">
                <a:solidFill>
                  <a:srgbClr val="5A8C25"/>
                </a:solidFill>
                <a:latin typeface="Berlin Sans FB Demi" panose="020E0802020502020306" pitchFamily="34" charset="0"/>
                <a:cs typeface="Arial" charset="0"/>
              </a:rPr>
              <a:t>) </a:t>
            </a:r>
            <a:r>
              <a:rPr lang="fr-FR" sz="923" b="1" dirty="0">
                <a:solidFill>
                  <a:srgbClr val="5A8C25"/>
                </a:solidFill>
                <a:latin typeface="Berlin Sans FB Demi" panose="020E0802020502020306" pitchFamily="34" charset="0"/>
                <a:cs typeface="Arial" charset="0"/>
              </a:rPr>
              <a:t>/ Mission Handicap </a:t>
            </a:r>
            <a:r>
              <a:rPr lang="fr-FR" sz="831" dirty="0">
                <a:solidFill>
                  <a:srgbClr val="5A8C25"/>
                </a:solidFill>
                <a:latin typeface="Berlin Sans FB Demi" panose="020E0802020502020306" pitchFamily="34" charset="0"/>
                <a:cs typeface="Arial" charset="0"/>
              </a:rPr>
              <a:t>(</a:t>
            </a:r>
            <a:r>
              <a:rPr lang="fr-FR" sz="831" dirty="0">
                <a:solidFill>
                  <a:srgbClr val="5A8C25"/>
                </a:solidFill>
                <a:latin typeface="Berlin Sans FB Demi" panose="020E0802020502020306" pitchFamily="34" charset="0"/>
                <a:cs typeface="Arial" charset="0"/>
                <a:hlinkClick r:id="rId9"/>
              </a:rPr>
              <a:t>UPPA</a:t>
            </a:r>
            <a:r>
              <a:rPr lang="fr-FR" sz="831" dirty="0">
                <a:solidFill>
                  <a:srgbClr val="5A8C25"/>
                </a:solidFill>
                <a:latin typeface="Berlin Sans FB Demi" panose="020E0802020502020306" pitchFamily="34" charset="0"/>
                <a:cs typeface="Arial" charset="0"/>
              </a:rPr>
              <a:t>)</a:t>
            </a:r>
          </a:p>
          <a:p>
            <a:pPr indent="68875">
              <a:buFontTx/>
              <a:buChar char="-"/>
            </a:pPr>
            <a:endParaRPr lang="fr-FR" sz="462" dirty="0">
              <a:solidFill>
                <a:srgbClr val="5A8C25"/>
              </a:solidFill>
              <a:latin typeface="Wingdings 3" panose="05040102010807070707" pitchFamily="18" charset="2"/>
              <a:cs typeface="Arial" charset="0"/>
            </a:endParaRPr>
          </a:p>
          <a:p>
            <a:pPr indent="68875">
              <a:buFontTx/>
              <a:buChar char="-"/>
            </a:pPr>
            <a:r>
              <a:rPr lang="fr-FR" sz="923" b="1" dirty="0">
                <a:solidFill>
                  <a:srgbClr val="5A8C25"/>
                </a:solidFill>
                <a:latin typeface="Berlin Sans FB Demi" panose="020E0802020502020306" pitchFamily="34" charset="0"/>
                <a:cs typeface="Arial" charset="0"/>
              </a:rPr>
              <a:t>SUIO </a:t>
            </a:r>
            <a:r>
              <a:rPr lang="fr-FR" sz="831" b="1" dirty="0">
                <a:solidFill>
                  <a:srgbClr val="5A8C25"/>
                </a:solidFill>
                <a:latin typeface="Berlin Sans FB Demi" panose="020E0802020502020306" pitchFamily="34" charset="0"/>
                <a:cs typeface="Arial" charset="0"/>
              </a:rPr>
              <a:t>(services universitaires d’information </a:t>
            </a:r>
            <a:br>
              <a:rPr lang="fr-FR" sz="831" b="1" dirty="0">
                <a:solidFill>
                  <a:srgbClr val="5A8C25"/>
                </a:solidFill>
                <a:latin typeface="Berlin Sans FB Demi" panose="020E0802020502020306" pitchFamily="34" charset="0"/>
                <a:cs typeface="Arial" charset="0"/>
              </a:rPr>
            </a:br>
            <a:r>
              <a:rPr lang="fr-FR" sz="831" b="1" dirty="0">
                <a:solidFill>
                  <a:srgbClr val="5A8C25"/>
                </a:solidFill>
                <a:latin typeface="Berlin Sans FB Demi" panose="020E0802020502020306" pitchFamily="34" charset="0"/>
                <a:cs typeface="Arial" charset="0"/>
              </a:rPr>
              <a:t>et d’orientation) </a:t>
            </a:r>
            <a:r>
              <a:rPr lang="fr-FR" sz="831" b="1" dirty="0">
                <a:solidFill>
                  <a:srgbClr val="5A8C25"/>
                </a:solidFill>
                <a:latin typeface="Berlin Sans FB Demi" panose="020E0802020502020306" pitchFamily="34" charset="0"/>
                <a:cs typeface="Arial" charset="0"/>
                <a:hlinkClick r:id="rId10"/>
              </a:rPr>
              <a:t>UB</a:t>
            </a:r>
            <a:r>
              <a:rPr lang="fr-FR" sz="831" b="1" dirty="0">
                <a:solidFill>
                  <a:srgbClr val="5A8C25"/>
                </a:solidFill>
                <a:latin typeface="Berlin Sans FB Demi" panose="020E0802020502020306" pitchFamily="34" charset="0"/>
                <a:cs typeface="Arial" charset="0"/>
              </a:rPr>
              <a:t> / </a:t>
            </a:r>
            <a:r>
              <a:rPr lang="fr-FR" sz="831" b="1" dirty="0">
                <a:solidFill>
                  <a:srgbClr val="5A8C25"/>
                </a:solidFill>
                <a:latin typeface="Berlin Sans FB Demi" panose="020E0802020502020306" pitchFamily="34" charset="0"/>
                <a:cs typeface="Arial" charset="0"/>
                <a:hlinkClick r:id="rId11"/>
              </a:rPr>
              <a:t>UBM</a:t>
            </a:r>
            <a:r>
              <a:rPr lang="fr-FR" sz="831" b="1" dirty="0">
                <a:solidFill>
                  <a:srgbClr val="5A8C25"/>
                </a:solidFill>
                <a:latin typeface="Berlin Sans FB Demi" panose="020E0802020502020306" pitchFamily="34" charset="0"/>
                <a:cs typeface="Arial" charset="0"/>
              </a:rPr>
              <a:t> / </a:t>
            </a:r>
            <a:r>
              <a:rPr lang="fr-FR" sz="831" b="1" dirty="0">
                <a:solidFill>
                  <a:srgbClr val="5A8C25"/>
                </a:solidFill>
                <a:latin typeface="Berlin Sans FB Demi" panose="020E0802020502020306" pitchFamily="34" charset="0"/>
                <a:cs typeface="Arial" charset="0"/>
                <a:hlinkClick r:id="rId12"/>
              </a:rPr>
              <a:t>UPPA</a:t>
            </a:r>
            <a:endParaRPr lang="fr-FR" sz="923" b="1" dirty="0">
              <a:solidFill>
                <a:srgbClr val="5A8C25"/>
              </a:solidFill>
              <a:latin typeface="Berlin Sans FB Demi" panose="020E0802020502020306" pitchFamily="34" charset="0"/>
              <a:cs typeface="Arial" charset="0"/>
            </a:endParaRPr>
          </a:p>
          <a:p>
            <a:pPr>
              <a:spcBef>
                <a:spcPts val="277"/>
              </a:spcBef>
            </a:pPr>
            <a:r>
              <a:rPr lang="fr-FR" sz="1015" b="1" dirty="0">
                <a:solidFill>
                  <a:srgbClr val="C00000"/>
                </a:solidFill>
                <a:latin typeface="Arial" panose="020B0604020202020204" pitchFamily="34" charset="0"/>
                <a:cs typeface="Arial" panose="020B0604020202020204" pitchFamily="34" charset="0"/>
              </a:rPr>
              <a:t>Où ?</a:t>
            </a:r>
            <a:endParaRPr lang="fr-FR" sz="1015" b="1" dirty="0">
              <a:solidFill>
                <a:srgbClr val="5A8C25"/>
              </a:solidFill>
              <a:latin typeface="Berlin Sans FB Demi" panose="020E0802020502020306" pitchFamily="34" charset="0"/>
              <a:cs typeface="Arial" charset="0"/>
            </a:endParaRPr>
          </a:p>
          <a:p>
            <a:pPr>
              <a:spcBef>
                <a:spcPts val="92"/>
              </a:spcBef>
              <a:buFont typeface="Arial" panose="020B0604020202020204" pitchFamily="34" charset="0"/>
              <a:buChar char="•"/>
            </a:pPr>
            <a:r>
              <a:rPr lang="fr-FR" sz="923" b="1" dirty="0">
                <a:solidFill>
                  <a:prstClr val="black"/>
                </a:solidFill>
                <a:latin typeface="+mj-lt"/>
                <a:cs typeface="Arial" charset="0"/>
              </a:rPr>
              <a:t> JOURNÉES PORTES OUVERTES</a:t>
            </a:r>
          </a:p>
          <a:p>
            <a:pPr>
              <a:spcBef>
                <a:spcPts val="92"/>
              </a:spcBef>
              <a:buFont typeface="Arial" panose="020B0604020202020204" pitchFamily="34" charset="0"/>
              <a:buChar char="•"/>
            </a:pPr>
            <a:r>
              <a:rPr lang="fr-FR" sz="923" b="1" dirty="0">
                <a:solidFill>
                  <a:prstClr val="black"/>
                </a:solidFill>
                <a:latin typeface="+mj-lt"/>
                <a:cs typeface="Arial" charset="0"/>
              </a:rPr>
              <a:t> MAIL / TEL. </a:t>
            </a:r>
          </a:p>
        </p:txBody>
      </p:sp>
      <p:pic>
        <p:nvPicPr>
          <p:cNvPr id="38" name="Picture 6" descr="Résultat de recherche d'images pour &quot;information&quot;"/>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959005" y="1007209"/>
            <a:ext cx="1091046" cy="5905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ZoneTexte 4"/>
          <p:cNvSpPr txBox="1"/>
          <p:nvPr/>
        </p:nvSpPr>
        <p:spPr>
          <a:xfrm>
            <a:off x="2476713" y="6230880"/>
            <a:ext cx="4190571" cy="262829"/>
          </a:xfrm>
          <a:prstGeom prst="rect">
            <a:avLst/>
          </a:prstGeom>
          <a:solidFill>
            <a:schemeClr val="bg1"/>
          </a:solidFill>
        </p:spPr>
        <p:txBody>
          <a:bodyPr wrap="none" rtlCol="0">
            <a:spAutoFit/>
          </a:bodyPr>
          <a:lstStyle/>
          <a:p>
            <a:pPr algn="ctr"/>
            <a:r>
              <a:rPr lang="fr-FR" sz="1108" dirty="0">
                <a:solidFill>
                  <a:schemeClr val="tx1">
                    <a:lumMod val="75000"/>
                    <a:lumOff val="25000"/>
                  </a:schemeClr>
                </a:solidFill>
                <a:latin typeface="Comic Sans MS" panose="030F0702030302020204" pitchFamily="66" charset="0"/>
              </a:rPr>
              <a:t>Ces différentes sources d’information sont complémentaires</a:t>
            </a:r>
          </a:p>
        </p:txBody>
      </p:sp>
      <p:sp>
        <p:nvSpPr>
          <p:cNvPr id="37" name="ZoneTexte 36"/>
          <p:cNvSpPr txBox="1"/>
          <p:nvPr/>
        </p:nvSpPr>
        <p:spPr>
          <a:xfrm>
            <a:off x="122452" y="1608787"/>
            <a:ext cx="2788294" cy="433196"/>
          </a:xfrm>
          <a:prstGeom prst="rect">
            <a:avLst/>
          </a:prstGeom>
          <a:noFill/>
        </p:spPr>
        <p:txBody>
          <a:bodyPr wrap="square" rtlCol="0">
            <a:spAutoFit/>
          </a:bodyPr>
          <a:lstStyle/>
          <a:p>
            <a:pPr algn="ctr"/>
            <a:r>
              <a:rPr lang="fr-FR" sz="2215" b="1" dirty="0">
                <a:solidFill>
                  <a:srgbClr val="0070C0"/>
                </a:solidFill>
                <a:latin typeface="Berlin Sans FB Demi" panose="020E0802020502020306" pitchFamily="34" charset="0"/>
              </a:rPr>
              <a:t>DOCUMENTATION</a:t>
            </a:r>
          </a:p>
        </p:txBody>
      </p:sp>
      <p:sp>
        <p:nvSpPr>
          <p:cNvPr id="7" name="ZoneTexte 6"/>
          <p:cNvSpPr txBox="1"/>
          <p:nvPr/>
        </p:nvSpPr>
        <p:spPr>
          <a:xfrm>
            <a:off x="249419" y="1999594"/>
            <a:ext cx="3204723" cy="2493247"/>
          </a:xfrm>
          <a:prstGeom prst="rect">
            <a:avLst/>
          </a:prstGeom>
          <a:noFill/>
        </p:spPr>
        <p:txBody>
          <a:bodyPr wrap="none" rtlCol="0">
            <a:spAutoFit/>
          </a:bodyPr>
          <a:lstStyle/>
          <a:p>
            <a:pPr>
              <a:buFont typeface="Wingdings 3" panose="05040102010807070707" pitchFamily="18" charset="2"/>
              <a:buChar char=""/>
            </a:pPr>
            <a:r>
              <a:rPr lang="fr-FR" sz="1292" b="1" dirty="0">
                <a:latin typeface="Bahnschrift" panose="020B0502040204020203" pitchFamily="34" charset="0"/>
                <a:cs typeface="Arial" charset="0"/>
              </a:rPr>
              <a:t> </a:t>
            </a:r>
            <a:r>
              <a:rPr lang="fr-FR" sz="1292" b="1" dirty="0">
                <a:solidFill>
                  <a:srgbClr val="0070C0"/>
                </a:solidFill>
                <a:latin typeface="Bahnschrift" panose="020B0502040204020203" pitchFamily="34" charset="0"/>
                <a:cs typeface="Arial" charset="0"/>
              </a:rPr>
              <a:t> FICHES FORMATIONS</a:t>
            </a:r>
            <a:br>
              <a:rPr lang="fr-FR" sz="1292" b="1" dirty="0">
                <a:solidFill>
                  <a:srgbClr val="0070C0"/>
                </a:solidFill>
                <a:latin typeface="Bahnschrift" panose="020B0502040204020203" pitchFamily="34" charset="0"/>
                <a:cs typeface="Arial" charset="0"/>
              </a:rPr>
            </a:br>
            <a:r>
              <a:rPr lang="fr-FR" sz="1292" b="1" dirty="0">
                <a:solidFill>
                  <a:srgbClr val="0070C0"/>
                </a:solidFill>
                <a:latin typeface="Bahnschrift" panose="020B0502040204020203" pitchFamily="34" charset="0"/>
                <a:cs typeface="Arial" charset="0"/>
              </a:rPr>
              <a:t>FICHES DIPLÔMES</a:t>
            </a:r>
          </a:p>
          <a:p>
            <a:r>
              <a:rPr lang="fr-FR" sz="1292" b="1" dirty="0">
                <a:solidFill>
                  <a:srgbClr val="0070C0"/>
                </a:solidFill>
                <a:latin typeface="Bahnschrift" panose="020B0502040204020203" pitchFamily="34" charset="0"/>
                <a:cs typeface="Arial" charset="0"/>
              </a:rPr>
              <a:t>PLAQUETTES / MAQUETTES</a:t>
            </a:r>
          </a:p>
          <a:p>
            <a:r>
              <a:rPr lang="fr-FR" sz="1292" b="1" i="1" dirty="0">
                <a:solidFill>
                  <a:srgbClr val="0070C0"/>
                </a:solidFill>
                <a:latin typeface="Bahnschrift" panose="020B0502040204020203" pitchFamily="34" charset="0"/>
                <a:cs typeface="Arial" charset="0"/>
              </a:rPr>
              <a:t>Informations institutionnelles</a:t>
            </a:r>
          </a:p>
          <a:p>
            <a:r>
              <a:rPr lang="fr-FR" sz="1108" dirty="0"/>
              <a:t>Objectifs et compétences à acquérir, contenu et </a:t>
            </a:r>
            <a:br>
              <a:rPr lang="fr-FR" sz="1108" dirty="0"/>
            </a:br>
            <a:r>
              <a:rPr lang="fr-FR" sz="1108" dirty="0"/>
              <a:t>organisation des enseignements, attendus, critères </a:t>
            </a:r>
            <a:br>
              <a:rPr lang="fr-FR" sz="1108" dirty="0"/>
            </a:br>
            <a:r>
              <a:rPr lang="fr-FR" sz="1108" dirty="0"/>
              <a:t>d’admission, poursuites d’études, débouchés...</a:t>
            </a:r>
          </a:p>
          <a:p>
            <a:r>
              <a:rPr lang="fr-FR" sz="1108" b="1" dirty="0">
                <a:solidFill>
                  <a:srgbClr val="C00000"/>
                </a:solidFill>
                <a:latin typeface="Arial" panose="020B0604020202020204" pitchFamily="34" charset="0"/>
                <a:cs typeface="Arial" panose="020B0604020202020204" pitchFamily="34" charset="0"/>
              </a:rPr>
              <a:t>Où ?</a:t>
            </a:r>
            <a:endParaRPr lang="fr-FR" sz="1108" dirty="0"/>
          </a:p>
          <a:p>
            <a:pPr indent="82064">
              <a:buFont typeface="Arial" panose="020B0604020202020204" pitchFamily="34" charset="0"/>
              <a:buChar char="•"/>
            </a:pPr>
            <a:r>
              <a:rPr lang="fr-FR" sz="1108" dirty="0"/>
              <a:t>Site lycéen </a:t>
            </a:r>
            <a:r>
              <a:rPr lang="fr-FR" sz="1108" dirty="0">
                <a:hlinkClick r:id="rId14"/>
              </a:rPr>
              <a:t>UB</a:t>
            </a:r>
            <a:r>
              <a:rPr lang="fr-FR" sz="1108" dirty="0"/>
              <a:t> </a:t>
            </a:r>
            <a:endParaRPr lang="fr-FR" sz="1108" dirty="0">
              <a:latin typeface="Wingdings 3" panose="05040102010807070707" pitchFamily="18" charset="2"/>
            </a:endParaRPr>
          </a:p>
          <a:p>
            <a:pPr indent="82064">
              <a:buFont typeface="Arial" panose="020B0604020202020204" pitchFamily="34" charset="0"/>
              <a:buChar char="•"/>
            </a:pPr>
            <a:r>
              <a:rPr lang="fr-FR" sz="1108" dirty="0"/>
              <a:t>Pages web </a:t>
            </a:r>
            <a:r>
              <a:rPr lang="fr-FR" sz="1108" dirty="0">
                <a:hlinkClick r:id="rId15"/>
              </a:rPr>
              <a:t>UBM</a:t>
            </a:r>
            <a:r>
              <a:rPr lang="fr-FR" sz="1108" dirty="0"/>
              <a:t> </a:t>
            </a:r>
          </a:p>
          <a:p>
            <a:pPr indent="82064">
              <a:buFont typeface="Arial" panose="020B0604020202020204" pitchFamily="34" charset="0"/>
              <a:buChar char="•"/>
            </a:pPr>
            <a:r>
              <a:rPr lang="fr-FR" sz="1108" dirty="0"/>
              <a:t>Pages web </a:t>
            </a:r>
            <a:r>
              <a:rPr lang="fr-FR" sz="1108" dirty="0">
                <a:hlinkClick r:id="rId16"/>
              </a:rPr>
              <a:t>UPPA</a:t>
            </a:r>
            <a:r>
              <a:rPr lang="fr-FR" sz="1108" dirty="0"/>
              <a:t> </a:t>
            </a:r>
          </a:p>
          <a:p>
            <a:pPr lvl="0"/>
            <a:endParaRPr lang="fr-FR" sz="462" dirty="0"/>
          </a:p>
          <a:p>
            <a:pPr indent="82064">
              <a:buFont typeface="Arial" panose="020B0604020202020204" pitchFamily="34" charset="0"/>
              <a:buChar char="•"/>
            </a:pPr>
            <a:r>
              <a:rPr lang="fr-FR" sz="1108" dirty="0">
                <a:solidFill>
                  <a:prstClr val="black"/>
                </a:solidFill>
              </a:rPr>
              <a:t>Rubrique                  des fiches formation </a:t>
            </a:r>
            <a:br>
              <a:rPr lang="fr-FR" sz="1108" dirty="0">
                <a:solidFill>
                  <a:prstClr val="black"/>
                </a:solidFill>
              </a:rPr>
            </a:br>
            <a:r>
              <a:rPr lang="fr-FR" sz="1108" dirty="0">
                <a:solidFill>
                  <a:prstClr val="black"/>
                </a:solidFill>
              </a:rPr>
              <a:t>sur </a:t>
            </a:r>
            <a:r>
              <a:rPr lang="fr-FR" sz="1108" dirty="0">
                <a:solidFill>
                  <a:prstClr val="black"/>
                </a:solidFill>
                <a:hlinkClick r:id="rId17"/>
              </a:rPr>
              <a:t>Parcoursup</a:t>
            </a:r>
            <a:r>
              <a:rPr lang="fr-FR" sz="1108" dirty="0">
                <a:solidFill>
                  <a:prstClr val="black"/>
                </a:solidFill>
              </a:rPr>
              <a:t> </a:t>
            </a:r>
          </a:p>
        </p:txBody>
      </p:sp>
      <p:pic>
        <p:nvPicPr>
          <p:cNvPr id="55" name="Picture 4" descr="Résultat de recherche d'images pour &quot;DOCUMENT&quot;"/>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2507974" y="2048940"/>
            <a:ext cx="435371" cy="392151"/>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2" descr="Résultat de recherche d'images pour &quot;RENCONTRE&quot;"/>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7291026" y="926628"/>
            <a:ext cx="874165" cy="726222"/>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Résultat de recherche d'images pour &quot;AMPHI&quot;"/>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3933003" y="4145788"/>
            <a:ext cx="1624453" cy="868242"/>
          </a:xfrm>
          <a:prstGeom prst="rect">
            <a:avLst/>
          </a:prstGeom>
          <a:noFill/>
          <a:extLst>
            <a:ext uri="{909E8E84-426E-40DD-AFC4-6F175D3DCCD1}">
              <a14:hiddenFill xmlns:a14="http://schemas.microsoft.com/office/drawing/2010/main" xmlns="">
                <a:solidFill>
                  <a:srgbClr val="FFFFFF"/>
                </a:solidFill>
              </a14:hiddenFill>
            </a:ext>
          </a:extLst>
        </p:spPr>
      </p:pic>
      <p:sp>
        <p:nvSpPr>
          <p:cNvPr id="51" name="ZoneTexte 50"/>
          <p:cNvSpPr txBox="1"/>
          <p:nvPr/>
        </p:nvSpPr>
        <p:spPr>
          <a:xfrm>
            <a:off x="249770" y="4551314"/>
            <a:ext cx="2513745" cy="632161"/>
          </a:xfrm>
          <a:prstGeom prst="rect">
            <a:avLst/>
          </a:prstGeom>
          <a:noFill/>
        </p:spPr>
        <p:txBody>
          <a:bodyPr wrap="square" rtlCol="0">
            <a:spAutoFit/>
          </a:bodyPr>
          <a:lstStyle/>
          <a:p>
            <a:pPr>
              <a:buFont typeface="Wingdings 3" panose="05040102010807070707" pitchFamily="18" charset="2"/>
              <a:buChar char="w"/>
            </a:pPr>
            <a:r>
              <a:rPr lang="fr-FR" sz="1292" b="1" dirty="0">
                <a:latin typeface="Bahnschrift" panose="020B0502040204020203" pitchFamily="34" charset="0"/>
                <a:cs typeface="Arial" charset="0"/>
              </a:rPr>
              <a:t> </a:t>
            </a:r>
            <a:r>
              <a:rPr lang="fr-FR" sz="1292" b="1" dirty="0">
                <a:solidFill>
                  <a:srgbClr val="0070C0"/>
                </a:solidFill>
                <a:latin typeface="Bahnschrift" panose="020B0502040204020203" pitchFamily="34" charset="0"/>
                <a:cs typeface="Arial" charset="0"/>
              </a:rPr>
              <a:t> DONNÉES STATS</a:t>
            </a:r>
            <a:endParaRPr lang="fr-FR" sz="1154" b="1" dirty="0">
              <a:solidFill>
                <a:srgbClr val="0070C0"/>
              </a:solidFill>
              <a:latin typeface="Bahnschrift" panose="020B0502040204020203" pitchFamily="34" charset="0"/>
              <a:cs typeface="Arial" charset="0"/>
            </a:endParaRPr>
          </a:p>
          <a:p>
            <a:r>
              <a:rPr lang="fr-FR" sz="1108" dirty="0"/>
              <a:t>Admission, réussite aux examens, devenir des diplômés...</a:t>
            </a:r>
          </a:p>
        </p:txBody>
      </p:sp>
      <p:pic>
        <p:nvPicPr>
          <p:cNvPr id="2" name="Picture 2"/>
          <p:cNvPicPr>
            <a:picLocks noChangeAspect="1" noChangeArrowheads="1"/>
          </p:cNvPicPr>
          <p:nvPr/>
        </p:nvPicPr>
        <p:blipFill>
          <a:blip r:embed="rId21" cstate="print">
            <a:extLst>
              <a:ext uri="{28A0092B-C50C-407E-A947-70E740481C1C}">
                <a14:useLocalDpi xmlns:a14="http://schemas.microsoft.com/office/drawing/2010/main" xmlns="" val="0"/>
              </a:ext>
            </a:extLst>
          </a:blip>
          <a:srcRect/>
          <a:stretch>
            <a:fillRect/>
          </a:stretch>
        </p:blipFill>
        <p:spPr bwMode="auto">
          <a:xfrm>
            <a:off x="2624450" y="4683197"/>
            <a:ext cx="409605" cy="39554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auto">
          <a:xfrm>
            <a:off x="1020596" y="4061111"/>
            <a:ext cx="474258" cy="2313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Rectangle 12"/>
          <p:cNvSpPr/>
          <p:nvPr/>
        </p:nvSpPr>
        <p:spPr>
          <a:xfrm>
            <a:off x="1924792" y="269605"/>
            <a:ext cx="5288849" cy="539842"/>
          </a:xfrm>
          <a:prstGeom prst="rect">
            <a:avLst/>
          </a:prstGeom>
          <a:solidFill>
            <a:schemeClr val="bg1"/>
          </a:solidFill>
        </p:spPr>
        <p:txBody>
          <a:bodyPr wrap="none" lIns="84406" tIns="42203" rIns="84406" bIns="42203">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954"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Je m’informe sur les formations</a:t>
            </a:r>
          </a:p>
        </p:txBody>
      </p:sp>
    </p:spTree>
    <p:extLst>
      <p:ext uri="{BB962C8B-B14F-4D97-AF65-F5344CB8AC3E}">
        <p14:creationId xmlns:p14="http://schemas.microsoft.com/office/powerpoint/2010/main" xmlns="" val="104907406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ig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1EE4DE3-2255-4B87-8719-0AC8F44603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DesignTemplate</Template>
  <TotalTime>2300</TotalTime>
  <Words>1498</Words>
  <Application>Microsoft Office PowerPoint</Application>
  <PresentationFormat>Affichage à l'écran (4:3)</PresentationFormat>
  <Paragraphs>380</Paragraphs>
  <Slides>30</Slides>
  <Notes>21</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DesignTemplate</vt:lpstr>
      <vt:lpstr>Journées de l’enseignement supérieur</vt:lpstr>
      <vt:lpstr>Qu’est-ce qu’une Licence?</vt:lpstr>
      <vt:lpstr>Qu’est-ce qu’une Licence?</vt:lpstr>
      <vt:lpstr>Qu’est-ce qu’être étudiant en licence ? </vt:lpstr>
      <vt:lpstr>Qu’est-ce qu’être étudiant ? </vt:lpstr>
      <vt:lpstr>Pourquoi une recherche d’information ciblée?</vt:lpstr>
      <vt:lpstr> Comment mieux connaître les formations?</vt:lpstr>
      <vt:lpstr> Comment mieux connaître les formations?</vt:lpstr>
      <vt:lpstr>Diapositive 9</vt:lpstr>
      <vt:lpstr> </vt:lpstr>
      <vt:lpstr>Cursus master en ingénierie (CMI) :  Définition</vt:lpstr>
      <vt:lpstr>Cursus master en ingénierie (CMI) :  Parcours et capacités d’accueil</vt:lpstr>
      <vt:lpstr>Cursus master en ingénierie (CMI) :  </vt:lpstr>
      <vt:lpstr>Cursus master en ingénierie (CMI) :  </vt:lpstr>
      <vt:lpstr>Cursus master en ingénierie (CMI) :  </vt:lpstr>
      <vt:lpstr>Cursus master en ingénierie (CMI) :  </vt:lpstr>
      <vt:lpstr>Cursus master en ingénierie (CMI) :  Programmes détaillés</vt:lpstr>
      <vt:lpstr>Cursus master en ingénierie (CMI) :  Connaître les attendus, caractéristiques de la formation, éléments pour l’examen du dossier</vt:lpstr>
      <vt:lpstr>Cursus master en ingénierie (CMI) :  Connaître les débouchés</vt:lpstr>
      <vt:lpstr>Accès et réussite / Géographie </vt:lpstr>
      <vt:lpstr>Accès et réussite / Géographie </vt:lpstr>
      <vt:lpstr>Spécificités pédagogiques / Géographie </vt:lpstr>
      <vt:lpstr>Spécificités pédagogiques / Géographie </vt:lpstr>
      <vt:lpstr>Spécificités pédagogiques / Géographie </vt:lpstr>
      <vt:lpstr>Spécificités pédagogiques / Géographie </vt:lpstr>
      <vt:lpstr>   Ressources à disposition    </vt:lpstr>
      <vt:lpstr>Information en ligne</vt:lpstr>
      <vt:lpstr>Services universitaires d’information et d’orientation</vt:lpstr>
      <vt:lpstr>Services universitaires d’information et d’orientation</vt:lpstr>
      <vt:lpstr>Diapositive 30</vt:lpstr>
    </vt:vector>
  </TitlesOfParts>
  <Company>UB3</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Pascal Hauquin</dc:creator>
  <cp:lastModifiedBy>Arnaud Carton</cp:lastModifiedBy>
  <cp:revision>170</cp:revision>
  <cp:lastPrinted>2018-12-12T08:06:40Z</cp:lastPrinted>
  <dcterms:created xsi:type="dcterms:W3CDTF">2018-01-11T10:13:39Z</dcterms:created>
  <dcterms:modified xsi:type="dcterms:W3CDTF">2019-01-21T10:56:37Z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TC100738469990</vt:lpwstr>
  </property>
</Properties>
</file>