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0"/>
  </p:notesMasterIdLst>
  <p:handoutMasterIdLst>
    <p:handoutMasterId r:id="rId31"/>
  </p:handoutMasterIdLst>
  <p:sldIdLst>
    <p:sldId id="326" r:id="rId2"/>
    <p:sldId id="328" r:id="rId3"/>
    <p:sldId id="352" r:id="rId4"/>
    <p:sldId id="358" r:id="rId5"/>
    <p:sldId id="363" r:id="rId6"/>
    <p:sldId id="354" r:id="rId7"/>
    <p:sldId id="388" r:id="rId8"/>
    <p:sldId id="385" r:id="rId9"/>
    <p:sldId id="386" r:id="rId10"/>
    <p:sldId id="351" r:id="rId11"/>
    <p:sldId id="334" r:id="rId12"/>
    <p:sldId id="362" r:id="rId13"/>
    <p:sldId id="338" r:id="rId14"/>
    <p:sldId id="339" r:id="rId15"/>
    <p:sldId id="341" r:id="rId16"/>
    <p:sldId id="376" r:id="rId17"/>
    <p:sldId id="343" r:id="rId18"/>
    <p:sldId id="374" r:id="rId19"/>
    <p:sldId id="378" r:id="rId20"/>
    <p:sldId id="347" r:id="rId21"/>
    <p:sldId id="348" r:id="rId22"/>
    <p:sldId id="379" r:id="rId23"/>
    <p:sldId id="411" r:id="rId24"/>
    <p:sldId id="412" r:id="rId25"/>
    <p:sldId id="380" r:id="rId26"/>
    <p:sldId id="391" r:id="rId27"/>
    <p:sldId id="349" r:id="rId28"/>
    <p:sldId id="381" r:id="rId2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28"/>
            <p14:sldId id="352"/>
            <p14:sldId id="358"/>
            <p14:sldId id="363"/>
            <p14:sldId id="354"/>
            <p14:sldId id="388"/>
            <p14:sldId id="385"/>
            <p14:sldId id="386"/>
            <p14:sldId id="351"/>
            <p14:sldId id="334"/>
            <p14:sldId id="362"/>
            <p14:sldId id="338"/>
            <p14:sldId id="339"/>
            <p14:sldId id="341"/>
            <p14:sldId id="376"/>
            <p14:sldId id="343"/>
            <p14:sldId id="374"/>
            <p14:sldId id="378"/>
            <p14:sldId id="347"/>
            <p14:sldId id="348"/>
            <p14:sldId id="379"/>
            <p14:sldId id="411"/>
            <p14:sldId id="412"/>
            <p14:sldId id="380"/>
            <p14:sldId id="391"/>
            <p14:sldId id="349"/>
            <p14:sldId id="381"/>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8B"/>
    <a:srgbClr val="0C5076"/>
    <a:srgbClr val="868DB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howGuides="1">
      <p:cViewPr varScale="1">
        <p:scale>
          <a:sx n="96" d="100"/>
          <a:sy n="96" d="100"/>
        </p:scale>
        <p:origin x="600"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31/01/2022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31/01/2022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31/01/2022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31/01/2022</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31/01/2022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31/01/2022</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31/01/2022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31/01/2022</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70EFF1-6FF2-450C-B841-08584FF400D9}" type="datetimeFigureOut">
              <a:rPr lang="fr-FR" smtClean="0"/>
              <a:t>31/01/2022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251587-3F0C-420D-9000-5FD8CC08952E}" type="slidenum">
              <a:rPr lang="fr-FR" smtClean="0"/>
              <a:t>‹N°›</a:t>
            </a:fld>
            <a:endParaRPr lang="fr-FR"/>
          </a:p>
        </p:txBody>
      </p:sp>
    </p:spTree>
    <p:extLst>
      <p:ext uri="{BB962C8B-B14F-4D97-AF65-F5344CB8AC3E}">
        <p14:creationId xmlns:p14="http://schemas.microsoft.com/office/powerpoint/2010/main" val="207324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31/01/2022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31/01/2022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31/01/2022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et consulter régulièrement </a:t>
            </a:r>
            <a:r>
              <a:rPr lang="fr-FR" sz="1800" dirty="0"/>
              <a:t>: 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 sur les bulletins scolaires ou le relevé de notes des épreuves anticipées du baccalauréat </a:t>
            </a: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7" name="Rectangle 6"/>
          <p:cNvSpPr/>
          <p:nvPr/>
        </p:nvSpPr>
        <p:spPr>
          <a:xfrm>
            <a:off x="325033" y="3219691"/>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dirty="0">
                <a:solidFill>
                  <a:schemeClr val="bg1"/>
                </a:solidFill>
              </a:rPr>
              <a:t>Important : renseignez un numéro de portable </a:t>
            </a:r>
            <a:r>
              <a:rPr lang="fr-FR" sz="1600" i="1" dirty="0">
                <a:solidFill>
                  <a:schemeClr val="bg1"/>
                </a:solidFill>
              </a:rPr>
              <a:t>pour recevoir les alertes envoyées par la plateforme. </a:t>
            </a:r>
            <a:r>
              <a:rPr lang="fr-FR" sz="1600" b="1" i="1" dirty="0">
                <a:solidFill>
                  <a:schemeClr val="bg1"/>
                </a:solidFill>
              </a:rPr>
              <a:t>Les </a:t>
            </a:r>
            <a:r>
              <a:rPr lang="fr-FR" b="1" dirty="0">
                <a:solidFill>
                  <a:srgbClr val="F28E65"/>
                </a:solidFill>
              </a:rPr>
              <a:t>parents ou tuteurs légaux </a:t>
            </a:r>
            <a:r>
              <a:rPr lang="fr-FR" sz="1600" i="1" dirty="0">
                <a:solidFill>
                  <a:schemeClr val="bg1"/>
                </a:solidFill>
              </a:rPr>
              <a:t>peuvent également renseigner leur numéro de portable pour recevoir les mêmes alertes </a:t>
            </a:r>
            <a:r>
              <a:rPr lang="fr-FR" sz="1600" i="1" dirty="0" err="1">
                <a:solidFill>
                  <a:schemeClr val="bg1"/>
                </a:solidFill>
              </a:rPr>
              <a:t>Parcoursup</a:t>
            </a:r>
            <a:r>
              <a:rPr lang="fr-FR" sz="1600" i="1" dirty="0">
                <a:solidFill>
                  <a:schemeClr val="bg1"/>
                </a:solidFill>
              </a:rPr>
              <a:t>. </a:t>
            </a:r>
          </a:p>
        </p:txBody>
      </p:sp>
    </p:spTree>
    <p:extLst>
      <p:ext uri="{BB962C8B-B14F-4D97-AF65-F5344CB8AC3E}">
        <p14:creationId xmlns:p14="http://schemas.microsoft.com/office/powerpoint/2010/main" val="346394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4868" y="195486"/>
            <a:ext cx="3852936" cy="432048"/>
          </a:xfrm>
        </p:spPr>
        <p:txBody>
          <a:bodyPr/>
          <a:lstStyle/>
          <a:p>
            <a:r>
              <a:rPr lang="fr-FR" sz="2000" dirty="0"/>
              <a:t>Les principales règles à retenir </a:t>
            </a:r>
          </a:p>
        </p:txBody>
      </p:sp>
      <p:sp>
        <p:nvSpPr>
          <p:cNvPr id="3" name="Espace réservé du contenu 2"/>
          <p:cNvSpPr>
            <a:spLocks noGrp="1"/>
          </p:cNvSpPr>
          <p:nvPr>
            <p:ph sz="quarter" idx="14"/>
          </p:nvPr>
        </p:nvSpPr>
        <p:spPr>
          <a:xfrm>
            <a:off x="343519" y="876815"/>
            <a:ext cx="8422817" cy="4248472"/>
          </a:xfrm>
        </p:spPr>
        <p:txBody>
          <a:bodyPr/>
          <a:lstStyle/>
          <a:p>
            <a:r>
              <a:rPr lang="fr-FR" sz="1600" b="1" dirty="0">
                <a:solidFill>
                  <a:srgbClr val="EC130E"/>
                </a:solidFill>
              </a:rPr>
              <a:t>&gt; </a:t>
            </a:r>
            <a:r>
              <a:rPr lang="fr-FR" sz="1600" dirty="0"/>
              <a:t>Jusqu’à </a:t>
            </a:r>
            <a:r>
              <a:rPr lang="fr-FR" sz="1800" b="1" dirty="0">
                <a:solidFill>
                  <a:srgbClr val="F28E65"/>
                </a:solidFill>
              </a:rPr>
              <a:t>10 vœux et 10 vœux supplémentaires </a:t>
            </a:r>
            <a:r>
              <a:rPr lang="fr-FR" sz="1600" dirty="0"/>
              <a:t>pour des formations en apprentissage</a:t>
            </a:r>
          </a:p>
          <a:p>
            <a:r>
              <a:rPr lang="fr-FR" sz="1600" b="1" dirty="0">
                <a:solidFill>
                  <a:srgbClr val="EC130E"/>
                </a:solidFill>
              </a:rPr>
              <a:t>&gt; </a:t>
            </a:r>
            <a:r>
              <a:rPr lang="fr-FR" sz="1600" dirty="0"/>
              <a:t>Possibilité de faire </a:t>
            </a:r>
            <a:r>
              <a:rPr lang="fr-FR" sz="1800" b="1" dirty="0">
                <a:solidFill>
                  <a:srgbClr val="F28E65"/>
                </a:solidFill>
              </a:rPr>
              <a:t>des sous-vœux pour certaines filières </a:t>
            </a:r>
            <a:r>
              <a:rPr lang="fr-FR" sz="1600" dirty="0"/>
              <a:t>(classes prépa, BTS, BUT, école de commerce, d'ingénieurs, IFSI…) </a:t>
            </a:r>
          </a:p>
          <a:p>
            <a:r>
              <a:rPr lang="fr-FR" sz="1800" b="1" dirty="0">
                <a:solidFill>
                  <a:srgbClr val="EC130E"/>
                </a:solidFill>
              </a:rPr>
              <a:t>&gt; </a:t>
            </a:r>
            <a:r>
              <a:rPr lang="fr-FR" sz="1800" b="1" dirty="0">
                <a:solidFill>
                  <a:srgbClr val="F28E65"/>
                </a:solidFill>
              </a:rPr>
              <a:t>Les vœux sont formulés librement par les candidats (pas de classement par ordre de priorité) </a:t>
            </a:r>
            <a:r>
              <a:rPr lang="fr-FR" sz="1600" dirty="0"/>
              <a:t>: une réponse est apportée pour chaque vœu formulé</a:t>
            </a:r>
          </a:p>
          <a:p>
            <a:r>
              <a:rPr lang="fr-FR" sz="1800" b="1" dirty="0">
                <a:solidFill>
                  <a:srgbClr val="EC130E"/>
                </a:solidFill>
              </a:rPr>
              <a:t>&gt; </a:t>
            </a:r>
            <a:r>
              <a:rPr lang="fr-FR" sz="1800" b="1" dirty="0">
                <a:solidFill>
                  <a:srgbClr val="F28E65"/>
                </a:solidFill>
              </a:rPr>
              <a:t>La date de formulation du vœu n’est pas prise en compte </a:t>
            </a:r>
            <a:r>
              <a:rPr lang="fr-FR" sz="1600" dirty="0"/>
              <a:t>pour l’examen du dossier </a:t>
            </a:r>
          </a:p>
          <a:p>
            <a:r>
              <a:rPr lang="fr-FR" sz="1800" b="1" dirty="0">
                <a:solidFill>
                  <a:srgbClr val="EC130E"/>
                </a:solidFill>
              </a:rPr>
              <a:t>&gt; </a:t>
            </a:r>
            <a:r>
              <a:rPr lang="fr-FR" sz="1800" b="1" dirty="0">
                <a:solidFill>
                  <a:srgbClr val="F28E65"/>
                </a:solidFill>
              </a:rPr>
              <a:t>Chaque formation n’a connaissance que des vœux formulés pour elle </a:t>
            </a:r>
            <a:r>
              <a:rPr lang="fr-FR" sz="1600" dirty="0"/>
              <a:t>(elle ne connait pas les autres vœux formulés  par les candidats)</a:t>
            </a:r>
          </a:p>
          <a:p>
            <a:r>
              <a:rPr lang="fr-FR" sz="1800" b="1" dirty="0">
                <a:solidFill>
                  <a:srgbClr val="EC130E"/>
                </a:solidFill>
              </a:rPr>
              <a:t>&gt; </a:t>
            </a:r>
            <a:r>
              <a:rPr lang="fr-FR" sz="1800" b="1" dirty="0">
                <a:solidFill>
                  <a:srgbClr val="F28E65"/>
                </a:solidFill>
              </a:rPr>
              <a:t>Quand un candidat accepte une formation, il a toujours la possibilité de conserver des vœux pour lesquels il est en liste d’attente </a:t>
            </a:r>
            <a:r>
              <a:rPr lang="fr-FR" sz="1600" dirty="0"/>
              <a:t>et qui l’intéressent davantage</a:t>
            </a:r>
          </a:p>
          <a:p>
            <a:pPr marL="285750" indent="-285750">
              <a:buFont typeface="Wingdings" panose="05000000000000000000" pitchFamily="2" charset="2"/>
              <a:buChar char="Ø"/>
            </a:pPr>
            <a:endParaRPr lang="fr-FR" sz="1400" dirty="0"/>
          </a:p>
          <a:p>
            <a:endParaRPr lang="fr-FR" sz="1400" dirty="0"/>
          </a:p>
        </p:txBody>
      </p:sp>
      <p:sp>
        <p:nvSpPr>
          <p:cNvPr id="5" name="Espace réservé de la date 4"/>
          <p:cNvSpPr>
            <a:spLocks noGrp="1"/>
          </p:cNvSpPr>
          <p:nvPr>
            <p:ph type="dt" sz="half" idx="10"/>
          </p:nvPr>
        </p:nvSpPr>
        <p:spPr/>
        <p:txBody>
          <a:bodyPr/>
          <a:lstStyle/>
          <a:p>
            <a:pPr algn="r"/>
            <a:fld id="{6F42726C-76A3-45BB-9E3B-0F2EB6320166}" type="datetime1">
              <a:rPr lang="fr-FR" cap="all" smtClean="0"/>
              <a:t>31/01/2022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67952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dirty="0"/>
              <a:t>Focus sur les vœux multiples (1/3)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29 mars inclus</a:t>
            </a:r>
          </a:p>
        </p:txBody>
      </p:sp>
    </p:spTree>
    <p:extLst>
      <p:ext uri="{BB962C8B-B14F-4D97-AF65-F5344CB8AC3E}">
        <p14:creationId xmlns:p14="http://schemas.microsoft.com/office/powerpoint/2010/main" val="266650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dirty="0"/>
              <a:t>Focus sur les vœux multiples (2/3)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p>
          <a:p>
            <a:pPr marL="171450" indent="-171450">
              <a:buFont typeface="Arial" panose="020B0604020202020204" pitchFamily="34" charset="0"/>
              <a:buChar char="•"/>
            </a:pP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29 mars inclus</a:t>
            </a:r>
          </a:p>
        </p:txBody>
      </p:sp>
    </p:spTree>
    <p:extLst>
      <p:ext uri="{BB962C8B-B14F-4D97-AF65-F5344CB8AC3E}">
        <p14:creationId xmlns:p14="http://schemas.microsoft.com/office/powerpoint/2010/main" val="170299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dirty="0"/>
              <a:t>Focus sur les vœux multiples (3/3)</a:t>
            </a:r>
            <a:br>
              <a:rPr lang="fr-FR" sz="2400" dirty="0"/>
            </a:br>
            <a:br>
              <a:rPr lang="fr-FR" sz="2400" dirty="0"/>
            </a:br>
            <a:endParaRPr lang="fr-FR" sz="2400" dirty="0"/>
          </a:p>
        </p:txBody>
      </p:sp>
      <p:sp>
        <p:nvSpPr>
          <p:cNvPr id="3" name="Espace réservé du contenu 2"/>
          <p:cNvSpPr>
            <a:spLocks noGrp="1"/>
          </p:cNvSpPr>
          <p:nvPr>
            <p:ph sz="quarter" idx="14"/>
          </p:nvPr>
        </p:nvSpPr>
        <p:spPr>
          <a:xfrm>
            <a:off x="359999" y="1179297"/>
            <a:ext cx="8424000" cy="3651910"/>
          </a:xfrm>
        </p:spPr>
        <p:txBody>
          <a:bodyPr/>
          <a:lstStyle/>
          <a:p>
            <a:r>
              <a:rPr lang="fr-FR" sz="1800" b="1">
                <a:latin typeface="Arial"/>
                <a:cs typeface="Arial"/>
              </a:rPr>
              <a:t>Les formations dont </a:t>
            </a:r>
            <a:r>
              <a:rPr lang="fr-FR" sz="1800" b="1" u="sng">
                <a:latin typeface="Arial"/>
                <a:cs typeface="Arial"/>
              </a:rPr>
              <a:t>le nombre de sous-vœux n’est pas limité : </a:t>
            </a:r>
            <a:endParaRPr lang="fr-FR" sz="1800" b="1"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a:solidFill>
                  <a:srgbClr val="F28E65"/>
                </a:solidFill>
              </a:rPr>
              <a:t>Les IFSI </a:t>
            </a:r>
            <a:r>
              <a:rPr lang="fr-FR" sz="1600">
                <a:solidFill>
                  <a:srgbClr val="3D566E"/>
                </a:solidFill>
              </a:rPr>
              <a:t>(Instituts de Formation en Soins Infirmiers) et </a:t>
            </a:r>
            <a:r>
              <a:rPr lang="fr-FR" sz="1600" b="1">
                <a:solidFill>
                  <a:srgbClr val="F28E65"/>
                </a:solidFill>
              </a:rPr>
              <a:t>les instituts d'orthophonie, orthoptie et audioprothèse </a:t>
            </a:r>
            <a:r>
              <a:rPr lang="fr-FR" sz="1600">
                <a:solidFill>
                  <a:srgbClr val="3D566E"/>
                </a:solidFill>
              </a:rPr>
              <a:t>regroupés à </a:t>
            </a:r>
            <a:r>
              <a:rPr lang="fr-FR" sz="1600" b="1">
                <a:solidFill>
                  <a:srgbClr val="F28E65"/>
                </a:solidFill>
              </a:rPr>
              <a:t>l’échelle territoriale</a:t>
            </a:r>
            <a:r>
              <a:rPr lang="fr-FR" sz="1600">
                <a:solidFill>
                  <a:srgbClr val="3D566E"/>
                </a:solidFill>
              </a:rPr>
              <a:t>. A noter </a:t>
            </a:r>
            <a:r>
              <a:rPr lang="fr-FR" sz="1600" b="1">
                <a:solidFill>
                  <a:srgbClr val="3D566E"/>
                </a:solidFill>
              </a:rPr>
              <a:t>: </a:t>
            </a:r>
            <a:r>
              <a:rPr lang="fr-FR" sz="1600" b="1">
                <a:solidFill>
                  <a:srgbClr val="F28E65"/>
                </a:solidFill>
              </a:rPr>
              <a:t>limitation de 5 vœux multiples maximum par filière </a:t>
            </a:r>
          </a:p>
          <a:p>
            <a:pPr marL="171450" lvl="0" indent="-171450">
              <a:buFont typeface="Arial" panose="020B0604020202020204" pitchFamily="34" charset="0"/>
              <a:buChar char="•"/>
            </a:pPr>
            <a:r>
              <a:rPr lang="fr-FR" sz="1600" b="1">
                <a:solidFill>
                  <a:srgbClr val="F28E65"/>
                </a:solidFill>
              </a:rPr>
              <a:t>Les EFTS </a:t>
            </a:r>
            <a:r>
              <a:rPr lang="fr-FR" sz="1600"/>
              <a:t>(Etablissements de Formation en Travail Social) </a:t>
            </a:r>
            <a:r>
              <a:rPr lang="fr-FR" sz="1600">
                <a:solidFill>
                  <a:srgbClr val="3D566E"/>
                </a:solidFill>
              </a:rPr>
              <a:t>regroupés par </a:t>
            </a:r>
            <a:r>
              <a:rPr lang="fr-FR" sz="1600" b="1">
                <a:solidFill>
                  <a:srgbClr val="F28E65"/>
                </a:solidFill>
              </a:rPr>
              <a:t>diplôme d’Etat à l’échelle nationale </a:t>
            </a:r>
            <a:endParaRPr lang="fr-FR" sz="1600">
              <a:solidFill>
                <a:srgbClr val="3D566E"/>
              </a:solidFill>
            </a:endParaRPr>
          </a:p>
          <a:p>
            <a:pPr marL="171450" lvl="0" indent="-171450">
              <a:buFont typeface="Arial" panose="020B0604020202020204" pitchFamily="34" charset="0"/>
              <a:buChar char="•"/>
            </a:pPr>
            <a:r>
              <a:rPr lang="fr-FR" sz="1600" b="1">
                <a:solidFill>
                  <a:srgbClr val="F28E65"/>
                </a:solidFill>
              </a:rPr>
              <a:t>Les écoles d'ingénieurs et de commerce/management </a:t>
            </a:r>
            <a:r>
              <a:rPr lang="fr-FR" sz="1600">
                <a:solidFill>
                  <a:srgbClr val="3D566E"/>
                </a:solidFill>
              </a:rPr>
              <a:t>regroupées </a:t>
            </a:r>
            <a:r>
              <a:rPr lang="fr-FR" sz="1600" b="1">
                <a:solidFill>
                  <a:srgbClr val="F28E65"/>
                </a:solidFill>
              </a:rPr>
              <a:t>en réseau </a:t>
            </a:r>
            <a:r>
              <a:rPr lang="fr-FR" sz="1600">
                <a:solidFill>
                  <a:srgbClr val="3D566E"/>
                </a:solidFill>
              </a:rPr>
              <a:t>et qui </a:t>
            </a:r>
            <a:r>
              <a:rPr lang="fr-FR" sz="1600" b="1">
                <a:solidFill>
                  <a:srgbClr val="F28E65"/>
                </a:solidFill>
              </a:rPr>
              <a:t>recrutent sur concours commun </a:t>
            </a:r>
          </a:p>
          <a:p>
            <a:pPr marL="171450" lvl="0" indent="-171450">
              <a:buFont typeface="Arial" panose="020B0604020202020204" pitchFamily="34" charset="0"/>
              <a:buChar char="•"/>
            </a:pPr>
            <a:r>
              <a:rPr lang="fr-FR" sz="1600" b="1">
                <a:solidFill>
                  <a:srgbClr val="F28E65"/>
                </a:solidFill>
              </a:rPr>
              <a:t>Le réseau des Sciences Po / IEP </a:t>
            </a:r>
            <a:r>
              <a:rPr lang="fr-FR" sz="1600">
                <a:solidFill>
                  <a:srgbClr val="3D566E"/>
                </a:solidFill>
              </a:rPr>
              <a:t>(Aix, Lille, Lyon, Rennes, Saint-Germain-en-Laye, Strasbourg et Toulouse) et </a:t>
            </a:r>
            <a:r>
              <a:rPr lang="fr-FR" sz="1600" b="1">
                <a:solidFill>
                  <a:srgbClr val="F28E65"/>
                </a:solidFill>
              </a:rPr>
              <a:t>Sciences Po / IEP Paris </a:t>
            </a:r>
          </a:p>
          <a:p>
            <a:pPr marL="171450" lvl="0" indent="-171450">
              <a:buFont typeface="Arial" panose="020B0604020202020204" pitchFamily="34" charset="0"/>
              <a:buChar char="•"/>
            </a:pPr>
            <a:r>
              <a:rPr lang="fr-FR" sz="1600" b="1">
                <a:solidFill>
                  <a:srgbClr val="F28E65"/>
                </a:solidFill>
              </a:rPr>
              <a:t> Les parcours spécifiques "accès santé" (PASS) en Ile-de-France </a:t>
            </a:r>
            <a:r>
              <a:rPr lang="fr-FR" sz="1600">
                <a:solidFill>
                  <a:srgbClr val="3D566E"/>
                </a:solidFill>
              </a:rPr>
              <a:t>regroupés à l’échelle régionale </a:t>
            </a:r>
          </a:p>
          <a:p>
            <a:pPr marL="171450" indent="-171450">
              <a:buFont typeface="Arial" panose="020B0604020202020204" pitchFamily="34" charset="0"/>
              <a:buChar char="•"/>
            </a:pPr>
            <a:r>
              <a:rPr lang="fr-FR" sz="1600" b="1">
                <a:solidFill>
                  <a:srgbClr val="F28E65"/>
                </a:solidFill>
              </a:rPr>
              <a:t>Le concours commun des écoles nationales vétérinaires </a:t>
            </a:r>
            <a:r>
              <a:rPr lang="fr-FR" sz="1400" b="1">
                <a:solidFill>
                  <a:srgbClr val="F28E65"/>
                </a:solidFill>
              </a:rPr>
              <a:t>   </a:t>
            </a:r>
            <a:endParaRPr lang="fr-FR" sz="1400" b="1">
              <a:solidFill>
                <a:srgbClr val="F28E65"/>
              </a:solidFill>
              <a:cs typeface="Arial"/>
            </a:endParaRPr>
          </a:p>
          <a:p>
            <a:endParaRPr lang="fr-FR"/>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29 mars inclus</a:t>
            </a:r>
          </a:p>
        </p:txBody>
      </p:sp>
    </p:spTree>
    <p:extLst>
      <p:ext uri="{BB962C8B-B14F-4D97-AF65-F5344CB8AC3E}">
        <p14:creationId xmlns:p14="http://schemas.microsoft.com/office/powerpoint/2010/main" val="200735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Focus sur le secteur géographique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32765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Un vœu non confirmé avant le 7 avril 2022 (23h59 - heure de Paris) </a:t>
            </a:r>
          </a:p>
          <a:p>
            <a:pPr algn="ctr">
              <a:defRPr/>
            </a:pPr>
            <a:r>
              <a:rPr lang="fr-FR" b="1" dirty="0">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inclus</a:t>
            </a:r>
          </a:p>
        </p:txBody>
      </p:sp>
    </p:spTree>
    <p:extLst>
      <p:ext uri="{BB962C8B-B14F-4D97-AF65-F5344CB8AC3E}">
        <p14:creationId xmlns:p14="http://schemas.microsoft.com/office/powerpoint/2010/main" val="285046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dirty="0"/>
              <a:t>Le 2ème conseil de classe examine les vœux de chaque lycéen avec </a:t>
            </a:r>
            <a:r>
              <a:rPr lang="fr-FR" sz="1800" b="1" dirty="0">
                <a:solidFill>
                  <a:srgbClr val="F28E65"/>
                </a:solidFill>
              </a:rPr>
              <a:t>bienveillance et confiance </a:t>
            </a:r>
            <a:r>
              <a:rPr lang="fr-FR" sz="1800" dirty="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dirty="0">
                <a:solidFill>
                  <a:srgbClr val="3D566E"/>
                </a:solidFill>
              </a:rPr>
              <a:t> </a:t>
            </a:r>
            <a:r>
              <a:rPr lang="fr-FR" sz="1800" dirty="0"/>
              <a:t>Pour chaque lycéen</a:t>
            </a:r>
            <a:r>
              <a:rPr lang="fr-FR" sz="1800" dirty="0">
                <a:solidFill>
                  <a:srgbClr val="3D566E"/>
                </a:solidFill>
              </a:rPr>
              <a:t>, une </a:t>
            </a:r>
            <a:r>
              <a:rPr lang="fr-FR" sz="1800" b="1" dirty="0">
                <a:solidFill>
                  <a:srgbClr val="F28E65"/>
                </a:solidFill>
              </a:rPr>
              <a:t>fiche Avenir</a:t>
            </a:r>
            <a:r>
              <a:rPr lang="fr-FR" sz="1800" dirty="0">
                <a:solidFill>
                  <a:srgbClr val="3D566E"/>
                </a:solidFill>
              </a:rPr>
              <a:t> </a:t>
            </a:r>
            <a:r>
              <a:rPr lang="fr-FR" sz="1800" dirty="0"/>
              <a:t>est renseignée par le lycée et versée au dossier de l’élève : </a:t>
            </a:r>
          </a:p>
          <a:p>
            <a:pPr marL="627063" lvl="1" indent="-169863" defTabSz="457200">
              <a:spcBef>
                <a:spcPct val="20000"/>
              </a:spcBef>
              <a:spcAft>
                <a:spcPts val="0"/>
              </a:spcAft>
              <a:buClr>
                <a:srgbClr val="FF0000"/>
              </a:buClr>
              <a:defRPr/>
            </a:pPr>
            <a:r>
              <a:rPr lang="fr-FR" sz="1400" dirty="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dirty="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dirty="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dirty="0"/>
              <a:t>La fiche Avenir est consultable par le lycéen dans son dossier </a:t>
            </a:r>
            <a:r>
              <a:rPr lang="fr-FR" sz="1800" b="1" dirty="0"/>
              <a:t>à partir du 02 juin 2022.</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p14="http://schemas.microsoft.com/office/powerpoint/2010/main" val="149169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Avril - mai </a:t>
            </a:r>
          </a:p>
        </p:txBody>
      </p:sp>
    </p:spTree>
    <p:extLst>
      <p:ext uri="{BB962C8B-B14F-4D97-AF65-F5344CB8AC3E}">
        <p14:creationId xmlns:p14="http://schemas.microsoft.com/office/powerpoint/2010/main" val="33143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31/01/2022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31/01/2022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du 02 juin au 15 juillet 2022 </a:t>
            </a:r>
            <a:br>
              <a:rPr lang="fr-FR" sz="2400" dirty="0"/>
            </a:br>
            <a:br>
              <a:rPr lang="fr-FR" sz="2400" dirty="0"/>
            </a:br>
            <a:endParaRPr lang="fr-FR" sz="2400" dirty="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dirty="0"/>
              <a:t>Les candidats consultent </a:t>
            </a:r>
            <a:r>
              <a:rPr lang="fr-FR" sz="1800" b="1" dirty="0">
                <a:solidFill>
                  <a:srgbClr val="ED7454"/>
                </a:solidFill>
              </a:rPr>
              <a:t>les réponses des formations le 02 juin 2022</a:t>
            </a:r>
          </a:p>
          <a:p>
            <a:pPr lvl="0" defTabSz="457200">
              <a:spcAft>
                <a:spcPts val="0"/>
              </a:spcAft>
              <a:buClr>
                <a:srgbClr val="FF0000"/>
              </a:buClr>
              <a:buSzPct val="100000"/>
            </a:pPr>
            <a:endParaRPr lang="fr-FR" sz="1800" b="1" dirty="0">
              <a:solidFill>
                <a:srgbClr val="F28E65"/>
              </a:solidFill>
            </a:endParaRPr>
          </a:p>
          <a:p>
            <a:pPr marL="177800" lvl="0" indent="-177800" defTabSz="457200">
              <a:spcAft>
                <a:spcPts val="0"/>
              </a:spcAft>
              <a:buClr>
                <a:srgbClr val="FF0000"/>
              </a:buClr>
              <a:buSzPct val="100000"/>
              <a:buFont typeface="Lucida Grande"/>
              <a:buChar char="&gt;"/>
            </a:pPr>
            <a:r>
              <a:rPr lang="fr-FR" sz="1800" b="1" dirty="0">
                <a:solidFill>
                  <a:srgbClr val="ED7454"/>
                </a:solidFill>
              </a:rPr>
              <a:t>Ils reçoivent les propositions d’admission au fur et à mesure et en continu </a:t>
            </a:r>
            <a:r>
              <a:rPr lang="fr-FR" sz="1800" b="1" dirty="0">
                <a:solidFill>
                  <a:srgbClr val="3D566E"/>
                </a:solidFill>
              </a:rPr>
              <a:t>: </a:t>
            </a:r>
            <a:r>
              <a:rPr lang="fr-FR" sz="1800" dirty="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dirty="0">
              <a:solidFill>
                <a:srgbClr val="3D566E"/>
              </a:solidFill>
            </a:endParaRPr>
          </a:p>
          <a:p>
            <a:pPr marL="177800" lvl="0" indent="-177800" defTabSz="457200">
              <a:spcAft>
                <a:spcPts val="0"/>
              </a:spcAft>
              <a:buClr>
                <a:srgbClr val="FF0000"/>
              </a:buClr>
              <a:buSzPct val="100000"/>
              <a:buFont typeface="Lucida Grande"/>
              <a:buChar char="&gt;"/>
            </a:pPr>
            <a:r>
              <a:rPr lang="fr-FR" sz="1800" dirty="0"/>
              <a:t>Ils doivent obligatoirement répondre à chaque proposition d’admission reçue </a:t>
            </a:r>
            <a:r>
              <a:rPr lang="fr-FR" sz="1800" b="1" dirty="0">
                <a:solidFill>
                  <a:srgbClr val="ED7454"/>
                </a:solidFill>
              </a:rPr>
              <a:t>avant la date limite indiquée dans leur dossier. </a:t>
            </a:r>
          </a:p>
          <a:p>
            <a:pPr lvl="0" defTabSz="457200">
              <a:spcAft>
                <a:spcPts val="0"/>
              </a:spcAft>
              <a:buClr>
                <a:srgbClr val="FF0000"/>
              </a:buClr>
              <a:buSzPct val="100000"/>
            </a:pPr>
            <a:endParaRPr lang="fr-FR" sz="1800" b="1" dirty="0">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dirty="0">
                <a:solidFill>
                  <a:srgbClr val="ED7454"/>
                </a:solidFill>
              </a:rPr>
              <a:t>Pour aider les candidats en liste d’attente à suivre sa situation qui évolue en fonction des places libérées</a:t>
            </a:r>
            <a:r>
              <a:rPr lang="fr-FR" sz="1800" dirty="0">
                <a:solidFill>
                  <a:srgbClr val="3D566E"/>
                </a:solidFill>
              </a:rPr>
              <a:t>, </a:t>
            </a:r>
            <a:r>
              <a:rPr lang="fr-FR" sz="1800" dirty="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Tree>
    <p:extLst>
      <p:ext uri="{BB962C8B-B14F-4D97-AF65-F5344CB8AC3E}">
        <p14:creationId xmlns:p14="http://schemas.microsoft.com/office/powerpoint/2010/main" val="32213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31/01/2022</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22</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22</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et les choix des candidats</a:t>
            </a:r>
            <a:br>
              <a:rPr lang="fr-FR" sz="2400" dirty="0"/>
            </a:b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2"/>
          <a:stretch>
            <a:fillRect/>
          </a:stretch>
        </p:blipFill>
        <p:spPr>
          <a:xfrm>
            <a:off x="6607647" y="157855"/>
            <a:ext cx="1582756" cy="863885"/>
          </a:xfrm>
          <a:prstGeom prst="rect">
            <a:avLst/>
          </a:prstGeom>
        </p:spPr>
      </p:pic>
      <p:sp>
        <p:nvSpPr>
          <p:cNvPr id="12" name="Espace réservé du texte 5"/>
          <p:cNvSpPr txBox="1">
            <a:spLocks/>
          </p:cNvSpPr>
          <p:nvPr/>
        </p:nvSpPr>
        <p:spPr>
          <a:xfrm>
            <a:off x="393749" y="804181"/>
            <a:ext cx="8352928" cy="583550"/>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1200" b="1" dirty="0">
                <a:solidFill>
                  <a:srgbClr val="26338B"/>
                </a:solidFill>
              </a:rPr>
              <a:t>L’EXEMPLE DE CHARLOTTE</a:t>
            </a:r>
          </a:p>
          <a:p>
            <a:pPr marL="0" indent="0">
              <a:buNone/>
              <a:defRPr/>
            </a:pPr>
            <a:r>
              <a:rPr lang="fr-FR" sz="1200" b="1" dirty="0">
                <a:solidFill>
                  <a:srgbClr val="26338B"/>
                </a:solidFill>
              </a:rPr>
              <a:t>Charlotte a fait 8 vœux, tous confirmés. Le 02 Juin, elle prend connaissance des décisions des établissements </a:t>
            </a:r>
          </a:p>
          <a:p>
            <a:pPr lvl="1">
              <a:defRPr/>
            </a:pPr>
            <a:endParaRPr lang="fr-FR" sz="1200" dirty="0">
              <a:solidFill>
                <a:srgbClr val="26338B"/>
              </a:solidFill>
            </a:endParaRPr>
          </a:p>
        </p:txBody>
      </p:sp>
      <p:sp>
        <p:nvSpPr>
          <p:cNvPr id="14" name="Rectangle à coins arrondis 13"/>
          <p:cNvSpPr/>
          <p:nvPr/>
        </p:nvSpPr>
        <p:spPr>
          <a:xfrm>
            <a:off x="2736913" y="1729979"/>
            <a:ext cx="1918097" cy="18930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OUI (proposition d’admission)</a:t>
            </a:r>
          </a:p>
        </p:txBody>
      </p:sp>
      <p:sp>
        <p:nvSpPr>
          <p:cNvPr id="15" name="Rectangle à coins arrondis 14"/>
          <p:cNvSpPr/>
          <p:nvPr/>
        </p:nvSpPr>
        <p:spPr>
          <a:xfrm>
            <a:off x="2741676" y="2115741"/>
            <a:ext cx="1916906" cy="189309"/>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En attente d’une place</a:t>
            </a:r>
          </a:p>
        </p:txBody>
      </p:sp>
      <p:sp>
        <p:nvSpPr>
          <p:cNvPr id="16" name="Flèche droite 15"/>
          <p:cNvSpPr/>
          <p:nvPr/>
        </p:nvSpPr>
        <p:spPr>
          <a:xfrm>
            <a:off x="4814553" y="1738313"/>
            <a:ext cx="189310"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dirty="0">
              <a:solidFill>
                <a:prstClr val="white"/>
              </a:solidFill>
            </a:endParaRPr>
          </a:p>
        </p:txBody>
      </p:sp>
      <p:sp>
        <p:nvSpPr>
          <p:cNvPr id="18" name="Rectangle à coins arrondis 17"/>
          <p:cNvSpPr/>
          <p:nvPr/>
        </p:nvSpPr>
        <p:spPr>
          <a:xfrm>
            <a:off x="5100303" y="1714500"/>
            <a:ext cx="810816"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Renonce</a:t>
            </a:r>
          </a:p>
        </p:txBody>
      </p:sp>
      <p:sp>
        <p:nvSpPr>
          <p:cNvPr id="19" name="ZoneTexte 30"/>
          <p:cNvSpPr txBox="1">
            <a:spLocks noChangeArrowheads="1"/>
          </p:cNvSpPr>
          <p:nvPr/>
        </p:nvSpPr>
        <p:spPr bwMode="auto">
          <a:xfrm>
            <a:off x="2574988" y="1331993"/>
            <a:ext cx="215979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75" b="1" dirty="0">
                <a:solidFill>
                  <a:srgbClr val="26338B"/>
                </a:solidFill>
              </a:rPr>
              <a:t>02 juin : réponses des établissements</a:t>
            </a:r>
          </a:p>
        </p:txBody>
      </p:sp>
      <p:sp>
        <p:nvSpPr>
          <p:cNvPr id="20" name="Rectangle à coins arrondis 19"/>
          <p:cNvSpPr/>
          <p:nvPr/>
        </p:nvSpPr>
        <p:spPr>
          <a:xfrm>
            <a:off x="1412938" y="1763316"/>
            <a:ext cx="864394" cy="18930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CPGE « A »</a:t>
            </a:r>
            <a:endParaRPr lang="fr-FR" sz="900" b="1" i="1" dirty="0">
              <a:solidFill>
                <a:srgbClr val="26338B"/>
              </a:solidFill>
            </a:endParaRPr>
          </a:p>
        </p:txBody>
      </p:sp>
      <p:sp>
        <p:nvSpPr>
          <p:cNvPr id="21" name="ZoneTexte 32"/>
          <p:cNvSpPr txBox="1">
            <a:spLocks noChangeArrowheads="1"/>
          </p:cNvSpPr>
          <p:nvPr/>
        </p:nvSpPr>
        <p:spPr bwMode="auto">
          <a:xfrm>
            <a:off x="4776454" y="1329612"/>
            <a:ext cx="183119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75" b="1" dirty="0">
                <a:solidFill>
                  <a:srgbClr val="26338B"/>
                </a:solidFill>
              </a:rPr>
              <a:t>07 juin : réponses de Charlotte</a:t>
            </a:r>
          </a:p>
        </p:txBody>
      </p:sp>
      <p:sp>
        <p:nvSpPr>
          <p:cNvPr id="22" name="ZoneTexte 33"/>
          <p:cNvSpPr txBox="1">
            <a:spLocks noChangeArrowheads="1"/>
          </p:cNvSpPr>
          <p:nvPr/>
        </p:nvSpPr>
        <p:spPr bwMode="auto">
          <a:xfrm>
            <a:off x="1223628" y="1337946"/>
            <a:ext cx="1458516"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75" b="1" dirty="0">
                <a:solidFill>
                  <a:srgbClr val="26338B"/>
                </a:solidFill>
              </a:rPr>
              <a:t>Vœux de Charlotte</a:t>
            </a:r>
          </a:p>
        </p:txBody>
      </p:sp>
      <p:sp>
        <p:nvSpPr>
          <p:cNvPr id="23" name="ZoneTexte 34"/>
          <p:cNvSpPr txBox="1">
            <a:spLocks noChangeArrowheads="1"/>
          </p:cNvSpPr>
          <p:nvPr/>
        </p:nvSpPr>
        <p:spPr bwMode="auto">
          <a:xfrm>
            <a:off x="2917888" y="1881188"/>
            <a:ext cx="14585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00" b="1" dirty="0">
                <a:solidFill>
                  <a:srgbClr val="26338B"/>
                </a:solidFill>
              </a:rPr>
              <a:t>Réponse avant le 07 juin</a:t>
            </a:r>
          </a:p>
        </p:txBody>
      </p:sp>
      <p:sp>
        <p:nvSpPr>
          <p:cNvPr id="24" name="Rectangle à coins arrondis 23"/>
          <p:cNvSpPr/>
          <p:nvPr/>
        </p:nvSpPr>
        <p:spPr>
          <a:xfrm>
            <a:off x="1404603" y="2109788"/>
            <a:ext cx="864394"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BTS « B »</a:t>
            </a:r>
          </a:p>
        </p:txBody>
      </p:sp>
      <p:sp>
        <p:nvSpPr>
          <p:cNvPr id="25" name="Rectangle à coins arrondis 24"/>
          <p:cNvSpPr/>
          <p:nvPr/>
        </p:nvSpPr>
        <p:spPr>
          <a:xfrm>
            <a:off x="2754772" y="2458641"/>
            <a:ext cx="1916906" cy="18930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OUI – SI (proposition d’admission)</a:t>
            </a:r>
          </a:p>
        </p:txBody>
      </p:sp>
      <p:sp>
        <p:nvSpPr>
          <p:cNvPr id="26" name="Flèche droite 25"/>
          <p:cNvSpPr/>
          <p:nvPr/>
        </p:nvSpPr>
        <p:spPr>
          <a:xfrm>
            <a:off x="4806219" y="2480073"/>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27" name="Rectangle à coins arrondis 26"/>
          <p:cNvSpPr/>
          <p:nvPr/>
        </p:nvSpPr>
        <p:spPr>
          <a:xfrm>
            <a:off x="5097922" y="2456260"/>
            <a:ext cx="809625" cy="18930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Renonce</a:t>
            </a:r>
          </a:p>
        </p:txBody>
      </p:sp>
      <p:sp>
        <p:nvSpPr>
          <p:cNvPr id="28" name="Rectangle à coins arrondis 27"/>
          <p:cNvSpPr/>
          <p:nvPr/>
        </p:nvSpPr>
        <p:spPr>
          <a:xfrm>
            <a:off x="1404603" y="2458641"/>
            <a:ext cx="864394" cy="18930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srgbClr val="26338B"/>
                </a:solidFill>
              </a:rPr>
              <a:t>Licence « C »</a:t>
            </a:r>
          </a:p>
        </p:txBody>
      </p:sp>
      <p:sp>
        <p:nvSpPr>
          <p:cNvPr id="29" name="ZoneTexte 42"/>
          <p:cNvSpPr txBox="1">
            <a:spLocks noChangeArrowheads="1"/>
          </p:cNvSpPr>
          <p:nvPr/>
        </p:nvSpPr>
        <p:spPr bwMode="auto">
          <a:xfrm>
            <a:off x="2909553" y="2609850"/>
            <a:ext cx="14573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00" b="1" dirty="0">
                <a:solidFill>
                  <a:srgbClr val="26338B"/>
                </a:solidFill>
              </a:rPr>
              <a:t>Réponse avant le 07 juin</a:t>
            </a:r>
          </a:p>
        </p:txBody>
      </p:sp>
      <p:sp>
        <p:nvSpPr>
          <p:cNvPr id="30" name="Rectangle à coins arrondis 29"/>
          <p:cNvSpPr/>
          <p:nvPr/>
        </p:nvSpPr>
        <p:spPr>
          <a:xfrm>
            <a:off x="1408176" y="2832498"/>
            <a:ext cx="864394" cy="18811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CPGE « D »</a:t>
            </a:r>
          </a:p>
        </p:txBody>
      </p:sp>
      <p:sp>
        <p:nvSpPr>
          <p:cNvPr id="31" name="Flèche droite 30"/>
          <p:cNvSpPr/>
          <p:nvPr/>
        </p:nvSpPr>
        <p:spPr>
          <a:xfrm>
            <a:off x="4819316" y="2118123"/>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dirty="0">
              <a:solidFill>
                <a:prstClr val="white"/>
              </a:solidFill>
            </a:endParaRPr>
          </a:p>
        </p:txBody>
      </p:sp>
      <p:sp>
        <p:nvSpPr>
          <p:cNvPr id="32" name="Rectangle à coins arrondis 31"/>
          <p:cNvSpPr/>
          <p:nvPr/>
        </p:nvSpPr>
        <p:spPr>
          <a:xfrm>
            <a:off x="5105066" y="2087166"/>
            <a:ext cx="810816" cy="18930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Maintient</a:t>
            </a:r>
          </a:p>
        </p:txBody>
      </p:sp>
      <p:sp>
        <p:nvSpPr>
          <p:cNvPr id="33" name="Rectangle à coins arrondis 32"/>
          <p:cNvSpPr/>
          <p:nvPr/>
        </p:nvSpPr>
        <p:spPr>
          <a:xfrm>
            <a:off x="2751201" y="3168254"/>
            <a:ext cx="1916906" cy="18930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OUI – SI (proposition d’admission)</a:t>
            </a:r>
          </a:p>
        </p:txBody>
      </p:sp>
      <p:sp>
        <p:nvSpPr>
          <p:cNvPr id="34" name="Flèche droite 33"/>
          <p:cNvSpPr/>
          <p:nvPr/>
        </p:nvSpPr>
        <p:spPr>
          <a:xfrm>
            <a:off x="4803838" y="3176588"/>
            <a:ext cx="18930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35" name="Rectangle à coins arrondis 34"/>
          <p:cNvSpPr/>
          <p:nvPr/>
        </p:nvSpPr>
        <p:spPr>
          <a:xfrm>
            <a:off x="5095541" y="3159919"/>
            <a:ext cx="809625"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Renonce</a:t>
            </a:r>
          </a:p>
        </p:txBody>
      </p:sp>
      <p:sp>
        <p:nvSpPr>
          <p:cNvPr id="36" name="Rectangle à coins arrondis 35"/>
          <p:cNvSpPr/>
          <p:nvPr/>
        </p:nvSpPr>
        <p:spPr>
          <a:xfrm>
            <a:off x="1402222" y="3184923"/>
            <a:ext cx="864394" cy="18811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srgbClr val="26338B"/>
                </a:solidFill>
              </a:rPr>
              <a:t>Licence « E »</a:t>
            </a:r>
          </a:p>
        </p:txBody>
      </p:sp>
      <p:sp>
        <p:nvSpPr>
          <p:cNvPr id="37" name="ZoneTexte 64"/>
          <p:cNvSpPr txBox="1">
            <a:spLocks noChangeArrowheads="1"/>
          </p:cNvSpPr>
          <p:nvPr/>
        </p:nvSpPr>
        <p:spPr bwMode="auto">
          <a:xfrm>
            <a:off x="2907172" y="3319463"/>
            <a:ext cx="14585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00" b="1" dirty="0">
                <a:solidFill>
                  <a:srgbClr val="26338B"/>
                </a:solidFill>
              </a:rPr>
              <a:t>Réponse avant le 07 juin</a:t>
            </a:r>
          </a:p>
        </p:txBody>
      </p:sp>
      <p:sp>
        <p:nvSpPr>
          <p:cNvPr id="38" name="Rectangle à coins arrondis 37"/>
          <p:cNvSpPr/>
          <p:nvPr/>
        </p:nvSpPr>
        <p:spPr>
          <a:xfrm>
            <a:off x="2752391" y="3545682"/>
            <a:ext cx="1916906" cy="18931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OUI (proposition d’admission)</a:t>
            </a:r>
          </a:p>
        </p:txBody>
      </p:sp>
      <p:sp>
        <p:nvSpPr>
          <p:cNvPr id="39" name="Flèche droite 38"/>
          <p:cNvSpPr/>
          <p:nvPr/>
        </p:nvSpPr>
        <p:spPr>
          <a:xfrm>
            <a:off x="4809791" y="3564732"/>
            <a:ext cx="189310"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40" name="Rectangle à coins arrondis 39"/>
          <p:cNvSpPr/>
          <p:nvPr/>
        </p:nvSpPr>
        <p:spPr>
          <a:xfrm>
            <a:off x="5101495" y="3534966"/>
            <a:ext cx="810815" cy="18930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Accepte</a:t>
            </a:r>
          </a:p>
        </p:txBody>
      </p:sp>
      <p:sp>
        <p:nvSpPr>
          <p:cNvPr id="41" name="Rectangle à coins arrondis 40"/>
          <p:cNvSpPr/>
          <p:nvPr/>
        </p:nvSpPr>
        <p:spPr>
          <a:xfrm>
            <a:off x="1408176" y="3524250"/>
            <a:ext cx="864394" cy="18811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BUT « F »</a:t>
            </a:r>
          </a:p>
        </p:txBody>
      </p:sp>
      <p:sp>
        <p:nvSpPr>
          <p:cNvPr id="42" name="ZoneTexte 71"/>
          <p:cNvSpPr txBox="1">
            <a:spLocks noChangeArrowheads="1"/>
          </p:cNvSpPr>
          <p:nvPr/>
        </p:nvSpPr>
        <p:spPr bwMode="auto">
          <a:xfrm>
            <a:off x="2914316" y="3696891"/>
            <a:ext cx="14573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00" b="1" dirty="0">
                <a:solidFill>
                  <a:srgbClr val="26338B"/>
                </a:solidFill>
              </a:rPr>
              <a:t>Réponse avant le 07 juin</a:t>
            </a:r>
          </a:p>
        </p:txBody>
      </p:sp>
      <p:sp>
        <p:nvSpPr>
          <p:cNvPr id="43" name="Rectangle à coins arrondis 42"/>
          <p:cNvSpPr/>
          <p:nvPr/>
        </p:nvSpPr>
        <p:spPr>
          <a:xfrm>
            <a:off x="2751201" y="3906441"/>
            <a:ext cx="1916906" cy="188119"/>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En attente d’une place</a:t>
            </a:r>
          </a:p>
        </p:txBody>
      </p:sp>
      <p:sp>
        <p:nvSpPr>
          <p:cNvPr id="44" name="Flèche droite 43"/>
          <p:cNvSpPr/>
          <p:nvPr/>
        </p:nvSpPr>
        <p:spPr>
          <a:xfrm>
            <a:off x="4803838" y="3913585"/>
            <a:ext cx="18930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45" name="Rectangle à coins arrondis 44"/>
          <p:cNvSpPr/>
          <p:nvPr/>
        </p:nvSpPr>
        <p:spPr>
          <a:xfrm>
            <a:off x="5095541" y="3890963"/>
            <a:ext cx="809625"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Maintient</a:t>
            </a:r>
          </a:p>
        </p:txBody>
      </p:sp>
      <p:sp>
        <p:nvSpPr>
          <p:cNvPr id="46" name="Rectangle à coins arrondis 45"/>
          <p:cNvSpPr/>
          <p:nvPr/>
        </p:nvSpPr>
        <p:spPr>
          <a:xfrm>
            <a:off x="1402222" y="3873104"/>
            <a:ext cx="864394" cy="18930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BUT « G »</a:t>
            </a:r>
          </a:p>
        </p:txBody>
      </p:sp>
      <p:sp>
        <p:nvSpPr>
          <p:cNvPr id="47" name="Rectangle à coins arrondis 46"/>
          <p:cNvSpPr/>
          <p:nvPr/>
        </p:nvSpPr>
        <p:spPr>
          <a:xfrm>
            <a:off x="1408176" y="4221957"/>
            <a:ext cx="864394"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CPGE « H »</a:t>
            </a:r>
          </a:p>
        </p:txBody>
      </p:sp>
      <p:sp>
        <p:nvSpPr>
          <p:cNvPr id="48" name="Accolade fermante 47"/>
          <p:cNvSpPr/>
          <p:nvPr/>
        </p:nvSpPr>
        <p:spPr>
          <a:xfrm>
            <a:off x="6108763" y="1858566"/>
            <a:ext cx="264319" cy="2349103"/>
          </a:xfrm>
          <a:prstGeom prst="rightBrace">
            <a:avLst/>
          </a:prstGeom>
          <a:ln w="15875">
            <a:solidFill>
              <a:srgbClr val="26338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sz="1350"/>
          </a:p>
        </p:txBody>
      </p:sp>
      <p:sp>
        <p:nvSpPr>
          <p:cNvPr id="49" name="ZoneTexte 48"/>
          <p:cNvSpPr txBox="1"/>
          <p:nvPr/>
        </p:nvSpPr>
        <p:spPr>
          <a:xfrm>
            <a:off x="6492144" y="1768079"/>
            <a:ext cx="1698258" cy="2585323"/>
          </a:xfrm>
          <a:prstGeom prst="rect">
            <a:avLst/>
          </a:prstGeom>
          <a:noFill/>
        </p:spPr>
        <p:txBody>
          <a:bodyPr wrap="square">
            <a:spAutoFit/>
          </a:bodyPr>
          <a:lstStyle/>
          <a:p>
            <a:pPr algn="just">
              <a:defRPr/>
            </a:pPr>
            <a:r>
              <a:rPr lang="fr-FR" sz="900" b="1" dirty="0">
                <a:solidFill>
                  <a:srgbClr val="26338B"/>
                </a:solidFill>
              </a:rPr>
              <a:t>Elle accepte la proposition d’admission en BUT « F »</a:t>
            </a:r>
          </a:p>
          <a:p>
            <a:pPr algn="just">
              <a:defRPr/>
            </a:pPr>
            <a:endParaRPr lang="fr-FR" sz="900" b="1" dirty="0">
              <a:solidFill>
                <a:srgbClr val="26338B"/>
              </a:solidFill>
            </a:endParaRPr>
          </a:p>
          <a:p>
            <a:pPr algn="just">
              <a:defRPr/>
            </a:pPr>
            <a:r>
              <a:rPr lang="fr-FR" sz="900" b="1" dirty="0">
                <a:solidFill>
                  <a:srgbClr val="26338B"/>
                </a:solidFill>
              </a:rPr>
              <a:t>Elle maintient deux vœux en attente : </a:t>
            </a:r>
          </a:p>
          <a:p>
            <a:pPr algn="just">
              <a:defRPr/>
            </a:pPr>
            <a:r>
              <a:rPr lang="fr-FR" sz="900" b="1" dirty="0">
                <a:solidFill>
                  <a:srgbClr val="26338B"/>
                </a:solidFill>
              </a:rPr>
              <a:t>BTS « B » et BUT « G »</a:t>
            </a:r>
          </a:p>
          <a:p>
            <a:pPr algn="just">
              <a:defRPr/>
            </a:pPr>
            <a:endParaRPr lang="fr-FR" sz="900" dirty="0">
              <a:solidFill>
                <a:srgbClr val="26338B"/>
              </a:solidFill>
            </a:endParaRPr>
          </a:p>
          <a:p>
            <a:pPr algn="just">
              <a:defRPr/>
            </a:pPr>
            <a:r>
              <a:rPr lang="fr-FR" sz="900" b="1" dirty="0">
                <a:solidFill>
                  <a:srgbClr val="26338B"/>
                </a:solidFill>
              </a:rPr>
              <a:t>Elle choisit donc de renoncer aux trois autres propositions d’admission : </a:t>
            </a:r>
          </a:p>
          <a:p>
            <a:pPr algn="just">
              <a:defRPr/>
            </a:pPr>
            <a:r>
              <a:rPr lang="fr-FR" sz="900" b="1" dirty="0">
                <a:solidFill>
                  <a:srgbClr val="26338B"/>
                </a:solidFill>
              </a:rPr>
              <a:t>CPGE « A », Licence « C » et licence « E »</a:t>
            </a:r>
          </a:p>
          <a:p>
            <a:pPr algn="just">
              <a:defRPr/>
            </a:pPr>
            <a:endParaRPr lang="fr-FR" sz="900" b="1" dirty="0">
              <a:solidFill>
                <a:srgbClr val="26338B"/>
              </a:solidFill>
            </a:endParaRPr>
          </a:p>
          <a:p>
            <a:pPr algn="just">
              <a:defRPr/>
            </a:pPr>
            <a:r>
              <a:rPr lang="fr-FR" sz="900" b="1" dirty="0">
                <a:solidFill>
                  <a:srgbClr val="26338B"/>
                </a:solidFill>
              </a:rPr>
              <a:t>Elle choisit de renoncer à un vœu en attente : </a:t>
            </a:r>
          </a:p>
          <a:p>
            <a:pPr algn="just">
              <a:defRPr/>
            </a:pPr>
            <a:r>
              <a:rPr lang="fr-FR" sz="900" b="1" dirty="0">
                <a:solidFill>
                  <a:srgbClr val="26338B"/>
                </a:solidFill>
              </a:rPr>
              <a:t>CPGE « H »</a:t>
            </a:r>
          </a:p>
          <a:p>
            <a:pPr algn="just">
              <a:defRPr/>
            </a:pPr>
            <a:endParaRPr lang="fr-FR" sz="900" dirty="0">
              <a:solidFill>
                <a:srgbClr val="26338B"/>
              </a:solidFill>
            </a:endParaRPr>
          </a:p>
          <a:p>
            <a:pPr algn="just">
              <a:defRPr/>
            </a:pPr>
            <a:endParaRPr lang="fr-FR" sz="900" dirty="0">
              <a:solidFill>
                <a:srgbClr val="26338B"/>
              </a:solidFill>
            </a:endParaRPr>
          </a:p>
        </p:txBody>
      </p:sp>
      <p:sp>
        <p:nvSpPr>
          <p:cNvPr id="50" name="Rectangle à coins arrondis 49"/>
          <p:cNvSpPr/>
          <p:nvPr/>
        </p:nvSpPr>
        <p:spPr>
          <a:xfrm>
            <a:off x="2742866" y="4226719"/>
            <a:ext cx="1916906" cy="189310"/>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En attente d’une place</a:t>
            </a:r>
          </a:p>
        </p:txBody>
      </p:sp>
      <p:sp>
        <p:nvSpPr>
          <p:cNvPr id="51" name="Flèche droite 50"/>
          <p:cNvSpPr/>
          <p:nvPr/>
        </p:nvSpPr>
        <p:spPr>
          <a:xfrm>
            <a:off x="4795503" y="4235054"/>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52" name="Rectangle à coins arrondis 51"/>
          <p:cNvSpPr/>
          <p:nvPr/>
        </p:nvSpPr>
        <p:spPr>
          <a:xfrm>
            <a:off x="5087207" y="4212432"/>
            <a:ext cx="809625" cy="18811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75" b="1" dirty="0">
                <a:solidFill>
                  <a:srgbClr val="26338B"/>
                </a:solidFill>
              </a:rPr>
              <a:t>Renonce</a:t>
            </a:r>
          </a:p>
        </p:txBody>
      </p:sp>
      <p:sp>
        <p:nvSpPr>
          <p:cNvPr id="53" name="Flèche droite 52"/>
          <p:cNvSpPr/>
          <p:nvPr/>
        </p:nvSpPr>
        <p:spPr>
          <a:xfrm>
            <a:off x="2449972" y="1752601"/>
            <a:ext cx="189310"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dirty="0">
              <a:solidFill>
                <a:prstClr val="white"/>
              </a:solidFill>
            </a:endParaRPr>
          </a:p>
        </p:txBody>
      </p:sp>
      <p:sp>
        <p:nvSpPr>
          <p:cNvPr id="54" name="Flèche droite 53"/>
          <p:cNvSpPr/>
          <p:nvPr/>
        </p:nvSpPr>
        <p:spPr>
          <a:xfrm>
            <a:off x="2441638" y="2481263"/>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55" name="Flèche droite 54"/>
          <p:cNvSpPr/>
          <p:nvPr/>
        </p:nvSpPr>
        <p:spPr>
          <a:xfrm>
            <a:off x="2454735" y="2132410"/>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dirty="0">
              <a:solidFill>
                <a:prstClr val="white"/>
              </a:solidFill>
            </a:endParaRPr>
          </a:p>
        </p:txBody>
      </p:sp>
      <p:sp>
        <p:nvSpPr>
          <p:cNvPr id="56" name="Flèche droite 55"/>
          <p:cNvSpPr/>
          <p:nvPr/>
        </p:nvSpPr>
        <p:spPr>
          <a:xfrm>
            <a:off x="2439257" y="3198019"/>
            <a:ext cx="18930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57" name="Flèche droite 56"/>
          <p:cNvSpPr/>
          <p:nvPr/>
        </p:nvSpPr>
        <p:spPr>
          <a:xfrm>
            <a:off x="2430922" y="3557588"/>
            <a:ext cx="189310"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58" name="Flèche droite 57"/>
          <p:cNvSpPr/>
          <p:nvPr/>
        </p:nvSpPr>
        <p:spPr>
          <a:xfrm>
            <a:off x="2439257" y="3899298"/>
            <a:ext cx="18930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59" name="Flèche droite 58"/>
          <p:cNvSpPr/>
          <p:nvPr/>
        </p:nvSpPr>
        <p:spPr>
          <a:xfrm>
            <a:off x="2430922" y="4235054"/>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60" name="Rectangle à coins arrondis 59"/>
          <p:cNvSpPr/>
          <p:nvPr/>
        </p:nvSpPr>
        <p:spPr>
          <a:xfrm>
            <a:off x="2748820" y="2851547"/>
            <a:ext cx="1916906" cy="18930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srgbClr val="26338B"/>
                </a:solidFill>
              </a:rPr>
              <a:t>NON</a:t>
            </a:r>
          </a:p>
        </p:txBody>
      </p:sp>
      <p:sp>
        <p:nvSpPr>
          <p:cNvPr id="61" name="Flèche droite 60"/>
          <p:cNvSpPr/>
          <p:nvPr/>
        </p:nvSpPr>
        <p:spPr>
          <a:xfrm>
            <a:off x="2441638" y="2865835"/>
            <a:ext cx="188119"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62" name="ZoneTexte 94"/>
          <p:cNvSpPr txBox="1">
            <a:spLocks noChangeArrowheads="1"/>
          </p:cNvSpPr>
          <p:nvPr/>
        </p:nvSpPr>
        <p:spPr bwMode="auto">
          <a:xfrm>
            <a:off x="6751325" y="1329612"/>
            <a:ext cx="12954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75" b="1" dirty="0">
                <a:solidFill>
                  <a:srgbClr val="26338B"/>
                </a:solidFill>
              </a:rPr>
              <a:t>La procédure continue</a:t>
            </a:r>
          </a:p>
        </p:txBody>
      </p:sp>
    </p:spTree>
    <p:extLst>
      <p:ext uri="{BB962C8B-B14F-4D97-AF65-F5344CB8AC3E}">
        <p14:creationId xmlns:p14="http://schemas.microsoft.com/office/powerpoint/2010/main" val="104387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2"/>
          <a:stretch>
            <a:fillRect/>
          </a:stretch>
        </p:blipFill>
        <p:spPr>
          <a:xfrm>
            <a:off x="6607647" y="157855"/>
            <a:ext cx="1582756" cy="863885"/>
          </a:xfrm>
          <a:prstGeom prst="rect">
            <a:avLst/>
          </a:prstGeom>
        </p:spPr>
      </p:pic>
      <p:sp>
        <p:nvSpPr>
          <p:cNvPr id="12" name="Espace réservé du texte 5"/>
          <p:cNvSpPr txBox="1">
            <a:spLocks/>
          </p:cNvSpPr>
          <p:nvPr/>
        </p:nvSpPr>
        <p:spPr>
          <a:xfrm>
            <a:off x="315287" y="811724"/>
            <a:ext cx="8280920" cy="643956"/>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1200" b="1" dirty="0">
                <a:solidFill>
                  <a:srgbClr val="26338B"/>
                </a:solidFill>
              </a:rPr>
              <a:t>L’EXEMPLE DE CHARLOTTE</a:t>
            </a:r>
          </a:p>
          <a:p>
            <a:pPr marL="0" indent="0">
              <a:buNone/>
              <a:defRPr/>
            </a:pPr>
            <a:r>
              <a:rPr lang="fr-FR" sz="1200" b="1" dirty="0">
                <a:solidFill>
                  <a:srgbClr val="26338B"/>
                </a:solidFill>
              </a:rPr>
              <a:t>Le 18 juin, Charlotte reçoit une nouvelle proposition d’admission pour le BUT « G », vœu maintenu en attente.</a:t>
            </a:r>
          </a:p>
          <a:p>
            <a:pPr lvl="1">
              <a:defRPr/>
            </a:pPr>
            <a:endParaRPr lang="fr-FR" sz="1200" dirty="0">
              <a:solidFill>
                <a:srgbClr val="26338B"/>
              </a:solidFill>
            </a:endParaRPr>
          </a:p>
        </p:txBody>
      </p:sp>
      <p:sp>
        <p:nvSpPr>
          <p:cNvPr id="64" name="Rectangle à coins arrondis 63"/>
          <p:cNvSpPr/>
          <p:nvPr/>
        </p:nvSpPr>
        <p:spPr>
          <a:xfrm>
            <a:off x="2130457" y="2001537"/>
            <a:ext cx="1754981" cy="189309"/>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En attente d’une place</a:t>
            </a:r>
          </a:p>
        </p:txBody>
      </p:sp>
      <p:sp>
        <p:nvSpPr>
          <p:cNvPr id="65" name="ZoneTexte 33"/>
          <p:cNvSpPr txBox="1">
            <a:spLocks noChangeArrowheads="1"/>
          </p:cNvSpPr>
          <p:nvPr/>
        </p:nvSpPr>
        <p:spPr bwMode="auto">
          <a:xfrm>
            <a:off x="1169622" y="1390803"/>
            <a:ext cx="1646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000" b="1" dirty="0">
                <a:solidFill>
                  <a:srgbClr val="26338B"/>
                </a:solidFill>
              </a:rPr>
              <a:t>Etat des vœux de Charlotte au 17 juin</a:t>
            </a:r>
          </a:p>
        </p:txBody>
      </p:sp>
      <p:sp>
        <p:nvSpPr>
          <p:cNvPr id="66" name="Rectangle à coins arrondis 65"/>
          <p:cNvSpPr/>
          <p:nvPr/>
        </p:nvSpPr>
        <p:spPr>
          <a:xfrm>
            <a:off x="1202960" y="1984869"/>
            <a:ext cx="864394" cy="18811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BTS « B »</a:t>
            </a:r>
          </a:p>
        </p:txBody>
      </p:sp>
      <p:sp>
        <p:nvSpPr>
          <p:cNvPr id="67" name="Rectangle à coins arrondis 66"/>
          <p:cNvSpPr/>
          <p:nvPr/>
        </p:nvSpPr>
        <p:spPr>
          <a:xfrm>
            <a:off x="2120932" y="2387300"/>
            <a:ext cx="1754981" cy="18930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OUI (proposition d’admission)</a:t>
            </a:r>
          </a:p>
        </p:txBody>
      </p:sp>
      <p:sp>
        <p:nvSpPr>
          <p:cNvPr id="68" name="Rectangle à coins arrondis 67"/>
          <p:cNvSpPr/>
          <p:nvPr/>
        </p:nvSpPr>
        <p:spPr>
          <a:xfrm>
            <a:off x="1206532" y="2376584"/>
            <a:ext cx="864394" cy="18931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BUT « F »</a:t>
            </a:r>
          </a:p>
        </p:txBody>
      </p:sp>
      <p:sp>
        <p:nvSpPr>
          <p:cNvPr id="69" name="Rectangle à coins arrondis 68"/>
          <p:cNvSpPr/>
          <p:nvPr/>
        </p:nvSpPr>
        <p:spPr>
          <a:xfrm>
            <a:off x="2114979" y="2782587"/>
            <a:ext cx="1754981" cy="188119"/>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En attente d’une place</a:t>
            </a:r>
          </a:p>
        </p:txBody>
      </p:sp>
      <p:sp>
        <p:nvSpPr>
          <p:cNvPr id="70" name="Flèche droite 69"/>
          <p:cNvSpPr/>
          <p:nvPr/>
        </p:nvSpPr>
        <p:spPr>
          <a:xfrm>
            <a:off x="4018788" y="2796875"/>
            <a:ext cx="161925"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71" name="Rectangle à coins arrondis 70"/>
          <p:cNvSpPr/>
          <p:nvPr/>
        </p:nvSpPr>
        <p:spPr>
          <a:xfrm>
            <a:off x="1200579" y="2771871"/>
            <a:ext cx="864394" cy="18811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900" b="1" dirty="0">
                <a:solidFill>
                  <a:srgbClr val="26338B"/>
                </a:solidFill>
              </a:rPr>
              <a:t>BUT « G »</a:t>
            </a:r>
          </a:p>
        </p:txBody>
      </p:sp>
      <p:sp>
        <p:nvSpPr>
          <p:cNvPr id="72" name="Rectangle à coins arrondis 71"/>
          <p:cNvSpPr/>
          <p:nvPr/>
        </p:nvSpPr>
        <p:spPr>
          <a:xfrm>
            <a:off x="4261676" y="2765918"/>
            <a:ext cx="1754981" cy="18930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prstClr val="white"/>
                </a:solidFill>
              </a:rPr>
              <a:t>OUI (proposition d’admission)</a:t>
            </a:r>
          </a:p>
        </p:txBody>
      </p:sp>
      <p:sp>
        <p:nvSpPr>
          <p:cNvPr id="73" name="Flèche droite 72"/>
          <p:cNvSpPr/>
          <p:nvPr/>
        </p:nvSpPr>
        <p:spPr>
          <a:xfrm>
            <a:off x="6116669" y="2794494"/>
            <a:ext cx="161925"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74" name="Rectangle à coins arrondis 73"/>
          <p:cNvSpPr/>
          <p:nvPr/>
        </p:nvSpPr>
        <p:spPr>
          <a:xfrm>
            <a:off x="6355984" y="2757584"/>
            <a:ext cx="642767" cy="16679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srgbClr val="26338B"/>
                </a:solidFill>
              </a:rPr>
              <a:t>Accepte</a:t>
            </a:r>
          </a:p>
        </p:txBody>
      </p:sp>
      <p:sp>
        <p:nvSpPr>
          <p:cNvPr id="75" name="Flèche droite 74"/>
          <p:cNvSpPr/>
          <p:nvPr/>
        </p:nvSpPr>
        <p:spPr>
          <a:xfrm>
            <a:off x="4018789" y="2409922"/>
            <a:ext cx="2268140"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76" name="Rectangle à coins arrondis 75"/>
          <p:cNvSpPr/>
          <p:nvPr/>
        </p:nvSpPr>
        <p:spPr>
          <a:xfrm>
            <a:off x="6359556" y="2406351"/>
            <a:ext cx="642767" cy="18527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srgbClr val="26338B"/>
                </a:solidFill>
              </a:rPr>
              <a:t>Renonce</a:t>
            </a:r>
          </a:p>
        </p:txBody>
      </p:sp>
      <p:sp>
        <p:nvSpPr>
          <p:cNvPr id="77" name="Rectangle à coins arrondis 76"/>
          <p:cNvSpPr/>
          <p:nvPr/>
        </p:nvSpPr>
        <p:spPr>
          <a:xfrm>
            <a:off x="6364320" y="2009871"/>
            <a:ext cx="642767" cy="166799"/>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800" b="1" dirty="0">
                <a:solidFill>
                  <a:srgbClr val="26338B"/>
                </a:solidFill>
              </a:rPr>
              <a:t>Renonce</a:t>
            </a:r>
          </a:p>
        </p:txBody>
      </p:sp>
      <p:sp>
        <p:nvSpPr>
          <p:cNvPr id="78" name="ZoneTexte 94"/>
          <p:cNvSpPr txBox="1">
            <a:spLocks noChangeArrowheads="1"/>
          </p:cNvSpPr>
          <p:nvPr/>
        </p:nvSpPr>
        <p:spPr bwMode="auto">
          <a:xfrm>
            <a:off x="4455747" y="2934987"/>
            <a:ext cx="1458516"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00" b="1" dirty="0">
                <a:solidFill>
                  <a:srgbClr val="26338B"/>
                </a:solidFill>
              </a:rPr>
              <a:t>Réponse avant le 21 </a:t>
            </a:r>
            <a:r>
              <a:rPr lang="fr-FR" altLang="fr-FR" sz="975" b="1" dirty="0">
                <a:solidFill>
                  <a:srgbClr val="26338B"/>
                </a:solidFill>
              </a:rPr>
              <a:t>juin</a:t>
            </a:r>
          </a:p>
        </p:txBody>
      </p:sp>
      <p:sp>
        <p:nvSpPr>
          <p:cNvPr id="79" name="ZoneTexte 78"/>
          <p:cNvSpPr txBox="1"/>
          <p:nvPr/>
        </p:nvSpPr>
        <p:spPr>
          <a:xfrm>
            <a:off x="1206531" y="3281013"/>
            <a:ext cx="6768703" cy="1569660"/>
          </a:xfrm>
          <a:prstGeom prst="rect">
            <a:avLst/>
          </a:prstGeom>
          <a:noFill/>
        </p:spPr>
        <p:txBody>
          <a:bodyPr wrap="square">
            <a:spAutoFit/>
          </a:bodyPr>
          <a:lstStyle/>
          <a:p>
            <a:pPr marL="128588" indent="-128588">
              <a:buClr>
                <a:srgbClr val="26338B"/>
              </a:buClr>
              <a:buFont typeface="Arial" panose="020B0604020202020204" pitchFamily="34" charset="0"/>
              <a:buChar char="•"/>
              <a:defRPr/>
            </a:pPr>
            <a:r>
              <a:rPr lang="fr-FR" sz="1200" b="1" dirty="0">
                <a:solidFill>
                  <a:srgbClr val="26338B"/>
                </a:solidFill>
              </a:rPr>
              <a:t>Charlotte accepte la proposition d’admission au BUT « G ». </a:t>
            </a:r>
          </a:p>
          <a:p>
            <a:pPr marL="128588" indent="-128588">
              <a:buClr>
                <a:srgbClr val="26338B"/>
              </a:buClr>
              <a:buFont typeface="Arial" panose="020B0604020202020204" pitchFamily="34" charset="0"/>
              <a:buChar char="•"/>
              <a:defRPr/>
            </a:pPr>
            <a:endParaRPr lang="fr-FR" sz="1200" b="1" dirty="0">
              <a:solidFill>
                <a:srgbClr val="26338B"/>
              </a:solidFill>
            </a:endParaRPr>
          </a:p>
          <a:p>
            <a:pPr marL="128588" indent="-128588">
              <a:buClr>
                <a:srgbClr val="26338B"/>
              </a:buClr>
              <a:buFont typeface="Arial" panose="020B0604020202020204" pitchFamily="34" charset="0"/>
              <a:buChar char="•"/>
              <a:defRPr/>
            </a:pPr>
            <a:r>
              <a:rPr lang="fr-FR" sz="1200" b="1" dirty="0">
                <a:solidFill>
                  <a:srgbClr val="26338B"/>
                </a:solidFill>
              </a:rPr>
              <a:t>Elle renonce donc au BUT « F » qu’elle avait précédemment accepté et renonce aussi à son vœu de BTS « B » en attente car il l’intéresse moins que le BUT « G » qu’elle vient d’accepter.</a:t>
            </a:r>
          </a:p>
          <a:p>
            <a:pPr>
              <a:buClr>
                <a:srgbClr val="26338B"/>
              </a:buClr>
              <a:defRPr/>
            </a:pPr>
            <a:endParaRPr lang="fr-FR" sz="1200" b="1" dirty="0">
              <a:solidFill>
                <a:srgbClr val="26338B"/>
              </a:solidFill>
            </a:endParaRPr>
          </a:p>
          <a:p>
            <a:pPr marL="128588" indent="-128588">
              <a:buClr>
                <a:srgbClr val="26338B"/>
              </a:buClr>
              <a:buFont typeface="Arial" panose="020B0604020202020204" pitchFamily="34" charset="0"/>
              <a:buChar char="•"/>
              <a:defRPr/>
            </a:pPr>
            <a:r>
              <a:rPr lang="fr-FR" sz="1200" b="1" dirty="0">
                <a:solidFill>
                  <a:srgbClr val="26338B"/>
                </a:solidFill>
              </a:rPr>
              <a:t>Il ne lui reste plus qu’à s’inscrire administrativement au BUT « G » une fois les résultats du bac connus.</a:t>
            </a:r>
          </a:p>
        </p:txBody>
      </p:sp>
      <p:sp>
        <p:nvSpPr>
          <p:cNvPr id="80" name="ZoneTexte 43"/>
          <p:cNvSpPr txBox="1">
            <a:spLocks noChangeArrowheads="1"/>
          </p:cNvSpPr>
          <p:nvPr/>
        </p:nvSpPr>
        <p:spPr bwMode="auto">
          <a:xfrm>
            <a:off x="3948541" y="1397946"/>
            <a:ext cx="20514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000" b="1" dirty="0">
                <a:solidFill>
                  <a:srgbClr val="26338B"/>
                </a:solidFill>
              </a:rPr>
              <a:t>Charlotte reçoit une nouvelle réponse le 18 juin</a:t>
            </a:r>
          </a:p>
        </p:txBody>
      </p:sp>
      <p:sp>
        <p:nvSpPr>
          <p:cNvPr id="81" name="Flèche droite 80"/>
          <p:cNvSpPr/>
          <p:nvPr/>
        </p:nvSpPr>
        <p:spPr>
          <a:xfrm>
            <a:off x="4018789" y="2024159"/>
            <a:ext cx="2268140" cy="154781"/>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solidFill>
                <a:prstClr val="white"/>
              </a:solidFill>
            </a:endParaRPr>
          </a:p>
        </p:txBody>
      </p:sp>
      <p:sp>
        <p:nvSpPr>
          <p:cNvPr id="82" name="ZoneTexte 45"/>
          <p:cNvSpPr txBox="1">
            <a:spLocks noChangeArrowheads="1"/>
          </p:cNvSpPr>
          <p:nvPr/>
        </p:nvSpPr>
        <p:spPr bwMode="auto">
          <a:xfrm>
            <a:off x="6275023" y="1407471"/>
            <a:ext cx="1699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000" b="1" dirty="0">
                <a:solidFill>
                  <a:srgbClr val="26338B"/>
                </a:solidFill>
              </a:rPr>
              <a:t>18 juin : réponses de Charlotte</a:t>
            </a:r>
          </a:p>
        </p:txBody>
      </p:sp>
      <p:sp>
        <p:nvSpPr>
          <p:cNvPr id="83" name="Accolade fermante 82"/>
          <p:cNvSpPr/>
          <p:nvPr/>
        </p:nvSpPr>
        <p:spPr>
          <a:xfrm>
            <a:off x="7021545" y="2051544"/>
            <a:ext cx="216694" cy="864394"/>
          </a:xfrm>
          <a:prstGeom prst="rightBrace">
            <a:avLst/>
          </a:prstGeom>
          <a:ln w="15875">
            <a:solidFill>
              <a:srgbClr val="26338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sz="1350"/>
          </a:p>
        </p:txBody>
      </p:sp>
      <p:sp>
        <p:nvSpPr>
          <p:cNvPr id="84" name="ZoneTexte 83"/>
          <p:cNvSpPr txBox="1"/>
          <p:nvPr/>
        </p:nvSpPr>
        <p:spPr>
          <a:xfrm>
            <a:off x="7273957" y="2213469"/>
            <a:ext cx="916446" cy="577081"/>
          </a:xfrm>
          <a:prstGeom prst="rect">
            <a:avLst/>
          </a:prstGeom>
          <a:noFill/>
        </p:spPr>
        <p:txBody>
          <a:bodyPr wrap="square">
            <a:spAutoFit/>
          </a:bodyPr>
          <a:lstStyle/>
          <a:p>
            <a:pPr>
              <a:defRPr/>
            </a:pPr>
            <a:r>
              <a:rPr lang="fr-FR" sz="1050" b="1" dirty="0">
                <a:solidFill>
                  <a:srgbClr val="26338B"/>
                </a:solidFill>
              </a:rPr>
              <a:t>Charlotte s’inscrit en BUT « G »</a:t>
            </a:r>
          </a:p>
        </p:txBody>
      </p:sp>
      <p:sp>
        <p:nvSpPr>
          <p:cNvPr id="29" name="ZoneTexte 94">
            <a:extLst>
              <a:ext uri="{FF2B5EF4-FFF2-40B4-BE49-F238E27FC236}">
                <a16:creationId xmlns:a16="http://schemas.microsoft.com/office/drawing/2014/main" id="{A6A514A7-8036-4913-AF60-AA22ACC21D75}"/>
              </a:ext>
            </a:extLst>
          </p:cNvPr>
          <p:cNvSpPr txBox="1">
            <a:spLocks noChangeArrowheads="1"/>
          </p:cNvSpPr>
          <p:nvPr/>
        </p:nvSpPr>
        <p:spPr bwMode="auto">
          <a:xfrm>
            <a:off x="7720010" y="1397946"/>
            <a:ext cx="12954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975" b="1" dirty="0">
                <a:solidFill>
                  <a:srgbClr val="26338B"/>
                </a:solidFill>
              </a:rPr>
              <a:t>La procédure est terminée</a:t>
            </a:r>
          </a:p>
        </p:txBody>
      </p:sp>
    </p:spTree>
    <p:extLst>
      <p:ext uri="{BB962C8B-B14F-4D97-AF65-F5344CB8AC3E}">
        <p14:creationId xmlns:p14="http://schemas.microsoft.com/office/powerpoint/2010/main" val="132059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dirty="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dirty="0" err="1">
                <a:ln>
                  <a:noFill/>
                </a:ln>
                <a:solidFill>
                  <a:srgbClr val="0C5076"/>
                </a:solidFill>
                <a:effectLst/>
                <a:uLnTx/>
                <a:uFillTx/>
                <a:ea typeface="+mn-ea"/>
                <a:cs typeface="+mn-cs"/>
              </a:rPr>
              <a:t>Parcoursup</a:t>
            </a:r>
            <a:r>
              <a:rPr kumimoji="0" lang="fr-FR" sz="1600" b="0" i="0" u="none" strike="noStrike" kern="1200" cap="none" spc="0" normalizeH="0" baseline="0" noProof="0" dirty="0">
                <a:ln>
                  <a:noFill/>
                </a:ln>
                <a:solidFill>
                  <a:srgbClr val="0C5076"/>
                </a:solidFill>
                <a:effectLst/>
                <a:uLnTx/>
                <a:uFillTx/>
                <a:ea typeface="+mn-ea"/>
                <a:cs typeface="+mn-cs"/>
              </a:rPr>
              <a:t>)</a:t>
            </a:r>
            <a:endParaRPr kumimoji="0" lang="fr-FR" sz="1600" b="1" i="0" u="none" strike="noStrike" kern="1200" cap="none" spc="0" normalizeH="0" baseline="0" noProof="0" dirty="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dirty="0" err="1">
                <a:ln>
                  <a:noFill/>
                </a:ln>
                <a:solidFill>
                  <a:srgbClr val="F28E65"/>
                </a:solidFill>
                <a:effectLst/>
                <a:uLnTx/>
                <a:uFillTx/>
                <a:ea typeface="+mn-ea"/>
                <a:cs typeface="+mn-cs"/>
              </a:rPr>
              <a:t>Parcoursup</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(application</a:t>
            </a:r>
            <a:r>
              <a:rPr kumimoji="0" lang="fr-FR" sz="1600" b="0" i="0" u="none" strike="noStrike" kern="1200" cap="none" spc="0" normalizeH="0" noProof="0" dirty="0">
                <a:ln>
                  <a:noFill/>
                </a:ln>
                <a:solidFill>
                  <a:srgbClr val="0C5076"/>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téléchargeable à partir du </a:t>
            </a:r>
            <a:r>
              <a:rPr lang="fr-FR" sz="1600" dirty="0">
                <a:solidFill>
                  <a:srgbClr val="0C5076"/>
                </a:solidFill>
              </a:rPr>
              <a:t>02 juin</a:t>
            </a:r>
            <a:r>
              <a:rPr kumimoji="0" lang="fr-FR" sz="1600" b="0" i="0" u="none" strike="noStrike" kern="1200" cap="none" spc="0" normalizeH="0" baseline="0" noProof="0" dirty="0">
                <a:ln>
                  <a:noFill/>
                </a:ln>
                <a:solidFill>
                  <a:srgbClr val="0C5076"/>
                </a:solidFill>
                <a:effectLst/>
                <a:uLnTx/>
                <a:uFillTx/>
                <a:ea typeface="+mn-ea"/>
                <a:cs typeface="+mn-cs"/>
              </a:rPr>
              <a:t>)</a:t>
            </a:r>
            <a:endParaRPr kumimoji="0" lang="fr-FR" sz="1600" b="0" i="0" u="none" strike="noStrike" kern="1200" cap="none" spc="0" normalizeH="0" baseline="0" noProof="0" dirty="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dirty="0">
                <a:ln>
                  <a:noFill/>
                </a:ln>
                <a:solidFill>
                  <a:srgbClr val="0C5076"/>
                </a:solidFill>
                <a:effectLst/>
                <a:uLnTx/>
                <a:uFillTx/>
                <a:ea typeface="+mn-ea"/>
                <a:cs typeface="+mn-cs"/>
              </a:rPr>
              <a:t>candidat sur </a:t>
            </a:r>
            <a:r>
              <a:rPr kumimoji="0" lang="fr-FR" sz="1600" b="0" i="0" u="none" strike="noStrike" kern="1200" cap="none" spc="0" normalizeH="0" baseline="0" noProof="0" dirty="0" err="1">
                <a:ln>
                  <a:noFill/>
                </a:ln>
                <a:solidFill>
                  <a:srgbClr val="0C5076"/>
                </a:solidFill>
                <a:effectLst/>
                <a:uLnTx/>
                <a:uFillTx/>
                <a:ea typeface="+mn-ea"/>
                <a:cs typeface="+mn-cs"/>
              </a:rPr>
              <a:t>Parcoursup</a:t>
            </a:r>
            <a:endParaRPr kumimoji="0" lang="fr-FR" sz="1600" b="0" i="0" u="none" strike="noStrike" kern="1200" cap="none" spc="0" normalizeH="0" baseline="0" noProof="0" dirty="0">
              <a:ln>
                <a:noFill/>
              </a:ln>
              <a:solidFill>
                <a:srgbClr val="0C5076"/>
              </a:solidFill>
              <a:effectLst/>
              <a:uLnTx/>
              <a:uFillTx/>
              <a:ea typeface="+mn-ea"/>
              <a:cs typeface="+mn-cs"/>
            </a:endParaRP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25</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dirty="0"/>
              <a:t>Comment répondre aux propositions d’admission ? </a:t>
            </a:r>
            <a:br>
              <a:rPr lang="fr-FR" sz="2400" dirty="0"/>
            </a:br>
            <a:br>
              <a:rPr lang="fr-FR" sz="2400" dirty="0"/>
            </a:br>
            <a:endParaRPr lang="fr-FR" sz="2400" dirty="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dirty="0"/>
              <a:t>Les délais à respecter </a:t>
            </a:r>
            <a:r>
              <a:rPr lang="fr-FR" sz="1800" b="1" dirty="0">
                <a:solidFill>
                  <a:srgbClr val="3D566E"/>
                </a:solidFill>
              </a:rPr>
              <a:t>pour accepter (ou refuser) une proposition d’admission :</a:t>
            </a:r>
            <a:endParaRPr lang="fr-FR" sz="1800" b="1" dirty="0">
              <a:solidFill>
                <a:srgbClr val="F28E65"/>
              </a:solidFill>
            </a:endParaRPr>
          </a:p>
          <a:p>
            <a:pPr marL="627063" lvl="1" indent="-169863" defTabSz="457200">
              <a:spcBef>
                <a:spcPct val="20000"/>
              </a:spcBef>
              <a:spcAft>
                <a:spcPts val="0"/>
              </a:spcAft>
              <a:buClr>
                <a:srgbClr val="ED7454"/>
              </a:buClr>
            </a:pPr>
            <a:r>
              <a:rPr lang="fr-FR" sz="1800" b="1" dirty="0">
                <a:solidFill>
                  <a:srgbClr val="ED7454"/>
                </a:solidFill>
              </a:rPr>
              <a:t>Propositions reçues le 02 juin 2022 </a:t>
            </a:r>
            <a:r>
              <a:rPr lang="fr-FR" sz="1800" b="1" dirty="0">
                <a:solidFill>
                  <a:srgbClr val="0C5076"/>
                </a:solidFill>
              </a:rPr>
              <a:t>:</a:t>
            </a:r>
            <a:r>
              <a:rPr lang="fr-FR" sz="1800" b="1" dirty="0">
                <a:solidFill>
                  <a:srgbClr val="ED7454"/>
                </a:solidFill>
              </a:rPr>
              <a:t> </a:t>
            </a:r>
            <a:r>
              <a:rPr lang="fr-FR" sz="1800" b="1" dirty="0">
                <a:solidFill>
                  <a:srgbClr val="3D566E"/>
                </a:solidFill>
              </a:rPr>
              <a:t>vous avez 5 jours pour répondre (J+4)</a:t>
            </a:r>
          </a:p>
          <a:p>
            <a:pPr marL="627063" lvl="1" indent="-169863" defTabSz="457200">
              <a:spcBef>
                <a:spcPct val="20000"/>
              </a:spcBef>
              <a:spcAft>
                <a:spcPts val="0"/>
              </a:spcAft>
              <a:buClr>
                <a:srgbClr val="ED7454"/>
              </a:buClr>
            </a:pPr>
            <a:r>
              <a:rPr lang="fr-FR" sz="1800" b="1" dirty="0">
                <a:solidFill>
                  <a:srgbClr val="ED7454"/>
                </a:solidFill>
              </a:rPr>
              <a:t>Propositions reçues à partir du 03 juin 2022 </a:t>
            </a:r>
            <a:r>
              <a:rPr lang="fr-FR" sz="1800" b="1" dirty="0">
                <a:solidFill>
                  <a:srgbClr val="3D566E"/>
                </a:solidFill>
              </a:rPr>
              <a:t>: vous avez 3 jours pour répondre (J+2)</a:t>
            </a:r>
            <a:endParaRPr lang="fr-FR" sz="1800" dirty="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dirty="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dirty="0">
              <a:solidFill>
                <a:srgbClr val="3D566E"/>
              </a:solidFill>
              <a:latin typeface="Calibri"/>
            </a:endParaRPr>
          </a:p>
          <a:p>
            <a:endParaRPr lang="fr-FR" dirty="0"/>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val="138054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dirty="0">
                <a:solidFill>
                  <a:srgbClr val="EC130E"/>
                </a:solidFill>
              </a:rPr>
              <a:t>&gt;</a:t>
            </a:r>
            <a:r>
              <a:rPr lang="fr-FR" sz="1600" b="1" dirty="0"/>
              <a:t> Dès le 02 juin 2022</a:t>
            </a:r>
            <a:r>
              <a:rPr lang="fr-FR" sz="1600" dirty="0"/>
              <a:t>: les lycéens qui n'ont fait que des demandes en formations sélectives et qui n’ont reçu que des réponses négatives peuvent </a:t>
            </a:r>
            <a:r>
              <a:rPr lang="fr-FR" sz="1600" b="1" dirty="0">
                <a:solidFill>
                  <a:srgbClr val="ED7454"/>
                </a:solidFill>
              </a:rPr>
              <a:t>demander</a:t>
            </a:r>
            <a:r>
              <a:rPr lang="fr-FR" sz="1600" dirty="0">
                <a:solidFill>
                  <a:srgbClr val="ED7454"/>
                </a:solidFill>
              </a:rPr>
              <a:t> </a:t>
            </a:r>
            <a:r>
              <a:rPr lang="fr-FR" sz="1600" b="1" dirty="0">
                <a:solidFill>
                  <a:srgbClr val="ED7454"/>
                </a:solidFill>
              </a:rPr>
              <a:t>un accompagnement individuel ou collectif au lycée ou dans un CIO</a:t>
            </a:r>
            <a:r>
              <a:rPr lang="fr-FR" sz="1600" dirty="0">
                <a:solidFill>
                  <a:srgbClr val="ED7454"/>
                </a:solidFill>
              </a:rPr>
              <a:t> </a:t>
            </a:r>
            <a:r>
              <a:rPr lang="fr-FR" sz="1600" b="1" dirty="0">
                <a:solidFill>
                  <a:srgbClr val="ED7454"/>
                </a:solidFill>
              </a:rPr>
              <a:t>pour définir un nouveau projet d’orientation et préparer la phase complémentaire</a:t>
            </a:r>
          </a:p>
          <a:p>
            <a:pPr lvl="0"/>
            <a:endParaRPr lang="fr-FR" sz="800" dirty="0"/>
          </a:p>
          <a:p>
            <a:pPr lvl="0"/>
            <a:r>
              <a:rPr lang="fr-FR" sz="1600" b="1" dirty="0">
                <a:solidFill>
                  <a:srgbClr val="EC130E"/>
                </a:solidFill>
              </a:rPr>
              <a:t>&gt;</a:t>
            </a:r>
            <a:r>
              <a:rPr lang="fr-FR" sz="1600" b="1" dirty="0"/>
              <a:t> Du 23 juin au 16 septembre 2022 </a:t>
            </a:r>
            <a:r>
              <a:rPr lang="fr-FR" sz="1600" dirty="0"/>
              <a:t>: pendant la </a:t>
            </a:r>
            <a:r>
              <a:rPr lang="fr-FR" sz="1600" b="1" dirty="0">
                <a:solidFill>
                  <a:srgbClr val="ED7454"/>
                </a:solidFill>
              </a:rPr>
              <a:t>phase complémentaire</a:t>
            </a:r>
            <a:r>
              <a:rPr lang="fr-FR" sz="1600" dirty="0"/>
              <a:t>, les lycéens peuvent </a:t>
            </a:r>
            <a:r>
              <a:rPr lang="fr-FR" sz="1600" b="1" dirty="0">
                <a:solidFill>
                  <a:srgbClr val="ED7454"/>
                </a:solidFill>
              </a:rPr>
              <a:t>formuler jusqu’à 10 nouveaux vœux dans des formations disposant de places vacantes</a:t>
            </a:r>
          </a:p>
          <a:p>
            <a:pPr lvl="0"/>
            <a:endParaRPr lang="fr-FR" sz="800" dirty="0"/>
          </a:p>
          <a:p>
            <a:pPr lvl="0"/>
            <a:r>
              <a:rPr lang="fr-FR" sz="1600" b="1" dirty="0">
                <a:solidFill>
                  <a:srgbClr val="EC130E"/>
                </a:solidFill>
              </a:rPr>
              <a:t>&gt; </a:t>
            </a:r>
            <a:r>
              <a:rPr lang="fr-FR" sz="1600" b="1" dirty="0"/>
              <a:t>A partir du 1er juillet 2021 </a:t>
            </a:r>
            <a:r>
              <a:rPr lang="fr-FR" sz="1600" dirty="0"/>
              <a:t>: les candidats peuvent solliciter depuis leur dossier </a:t>
            </a:r>
            <a:r>
              <a:rPr lang="fr-FR" sz="1600" b="1" dirty="0">
                <a:solidFill>
                  <a:srgbClr val="ED7454"/>
                </a:solidFill>
              </a:rPr>
              <a:t>l’accompagnement de la Commission d’Accès à l’Enseignement Supérieur</a:t>
            </a:r>
            <a:r>
              <a:rPr lang="fr-FR" sz="1600" dirty="0">
                <a:solidFill>
                  <a:srgbClr val="ED7454"/>
                </a:solidFill>
              </a:rPr>
              <a:t> </a:t>
            </a:r>
            <a:r>
              <a:rPr lang="fr-FR" sz="1600" b="1" dirty="0">
                <a:solidFill>
                  <a:srgbClr val="ED7454"/>
                </a:solidFill>
              </a:rPr>
              <a:t>(CAES) </a:t>
            </a:r>
            <a:r>
              <a:rPr lang="fr-FR" sz="1600" dirty="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Tree>
    <p:extLst>
      <p:ext uri="{BB962C8B-B14F-4D97-AF65-F5344CB8AC3E}">
        <p14:creationId xmlns:p14="http://schemas.microsoft.com/office/powerpoint/2010/main" val="207285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via 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Tree>
    <p:extLst>
      <p:ext uri="{BB962C8B-B14F-4D97-AF65-F5344CB8AC3E}">
        <p14:creationId xmlns:p14="http://schemas.microsoft.com/office/powerpoint/2010/main" val="43025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31/01/2022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0" y="195486"/>
            <a:ext cx="3491880" cy="324136"/>
          </a:xfrm>
        </p:spPr>
        <p:txBody>
          <a:bodyPr/>
          <a:lstStyle/>
          <a:p>
            <a:r>
              <a:rPr lang="fr-FR" sz="2000" dirty="0"/>
              <a:t>Les formations disponibles </a:t>
            </a:r>
          </a:p>
        </p:txBody>
      </p:sp>
      <p:sp>
        <p:nvSpPr>
          <p:cNvPr id="7" name="Espace réservé de la date 6"/>
          <p:cNvSpPr>
            <a:spLocks noGrp="1"/>
          </p:cNvSpPr>
          <p:nvPr>
            <p:ph type="dt" sz="half" idx="10"/>
          </p:nvPr>
        </p:nvSpPr>
        <p:spPr/>
        <p:txBody>
          <a:bodyPr/>
          <a:lstStyle/>
          <a:p>
            <a:pPr algn="r"/>
            <a:fld id="{74A03300-A62F-4DF5-966E-3CB9D38AC02B}" type="datetime1">
              <a:rPr lang="fr-FR" cap="all" smtClean="0"/>
              <a:t>31/01/2022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F28E65"/>
                </a:solidFill>
              </a:rPr>
              <a:t>Parmi les 19 500 formations dispensant de diplômes reconnus par l’Etat, y compris des formations en apprentissage, disponibles via le moteur de recherche de formation : </a:t>
            </a:r>
          </a:p>
          <a:p>
            <a:endParaRPr lang="fr-FR" sz="1400" b="1" dirty="0">
              <a:solidFill>
                <a:srgbClr val="F28E65"/>
              </a:solidFill>
            </a:endParaRPr>
          </a:p>
          <a:p>
            <a:pPr marL="171450" indent="-171450">
              <a:buFont typeface="Arial" pitchFamily="34" charset="0"/>
              <a:buChar char="•"/>
            </a:pPr>
            <a:r>
              <a:rPr lang="fr-FR" sz="1400" b="1" dirty="0">
                <a:solidFill>
                  <a:srgbClr val="F28E65"/>
                </a:solidFill>
              </a:rPr>
              <a:t>Des formations non sélectives </a:t>
            </a:r>
            <a:r>
              <a:rPr lang="fr-FR" sz="1400" dirty="0"/>
              <a:t>: les différentes licences (dont les licences « accès santé ») et les parcours d’accès aux études de santé (PASS)</a:t>
            </a:r>
          </a:p>
          <a:p>
            <a:pPr marL="171450" indent="-171450">
              <a:spcAft>
                <a:spcPts val="0"/>
              </a:spcAft>
              <a:buFont typeface="Arial" pitchFamily="34" charset="0"/>
              <a:buChar char="•"/>
            </a:pPr>
            <a:r>
              <a:rPr lang="fr-FR" sz="1400" b="1" dirty="0">
                <a:solidFill>
                  <a:srgbClr val="F28E65"/>
                </a:solidFill>
              </a:rPr>
              <a:t>Des formations sélectives </a:t>
            </a:r>
            <a:r>
              <a:rPr lang="fr-FR" sz="1400" b="1" dirty="0"/>
              <a:t>: </a:t>
            </a:r>
            <a:r>
              <a:rPr lang="fr-FR" sz="1400" dirty="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400" b="1" dirty="0">
                <a:solidFill>
                  <a:srgbClr val="F28E65"/>
                </a:solidFill>
              </a:rPr>
              <a:t>Des informations  utiles à consulter sur la fiche formation </a:t>
            </a:r>
            <a:r>
              <a:rPr lang="fr-FR" sz="1400" dirty="0"/>
              <a:t>:  le statut de l’établissement (public/privé ) ; la nature de la formation (sélective /non sélective) ; les frais de scolarité ; les débouchés professionnels et possibilités de poursuite d’études    </a:t>
            </a:r>
          </a:p>
          <a:p>
            <a:endParaRPr lang="fr-FR" sz="1400" dirty="0"/>
          </a:p>
          <a:p>
            <a:r>
              <a:rPr lang="fr-FR" sz="1400" dirty="0"/>
              <a:t>Quelques rares formations privées ne sont pas présentes sur Parcoursup &gt; prendre contact avec les établissements </a:t>
            </a:r>
          </a:p>
          <a:p>
            <a:endParaRPr lang="fr-FR" sz="1400" dirty="0"/>
          </a:p>
          <a:p>
            <a:endParaRPr lang="fr-FR" sz="1200" dirty="0"/>
          </a:p>
          <a:p>
            <a:endParaRPr lang="fr-FR" sz="1100" dirty="0"/>
          </a:p>
        </p:txBody>
      </p:sp>
    </p:spTree>
    <p:extLst>
      <p:ext uri="{BB962C8B-B14F-4D97-AF65-F5344CB8AC3E}">
        <p14:creationId xmlns:p14="http://schemas.microsoft.com/office/powerpoint/2010/main" val="190016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31/01/2022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a:t>LE BON REFLEXE : S’INFORMER, SE RENSEIGNER</a:t>
            </a:r>
          </a:p>
        </p:txBody>
      </p:sp>
      <p:sp>
        <p:nvSpPr>
          <p:cNvPr id="11" name="ZoneTexte 10"/>
          <p:cNvSpPr txBox="1"/>
          <p:nvPr/>
        </p:nvSpPr>
        <p:spPr>
          <a:xfrm>
            <a:off x="2874476" y="1638645"/>
            <a:ext cx="1493569" cy="830997"/>
          </a:xfrm>
          <a:prstGeom prst="rect">
            <a:avLst/>
          </a:prstGeom>
          <a:noFill/>
        </p:spPr>
        <p:txBody>
          <a:bodyPr wrap="square" rtlCol="0">
            <a:spAutoFit/>
          </a:bodyPr>
          <a:lstStyle/>
          <a:p>
            <a:r>
              <a:rPr lang="fr-FR" sz="1200" b="1" dirty="0">
                <a:solidFill>
                  <a:srgbClr val="F28E65"/>
                </a:solidFill>
              </a:rPr>
              <a:t>Live Parcoursup</a:t>
            </a:r>
            <a:r>
              <a:rPr lang="fr-FR" sz="1200" dirty="0">
                <a:solidFill>
                  <a:srgbClr val="0C5076"/>
                </a:solidFill>
              </a:rPr>
              <a:t> : Programme à retrouver sur Parcoursup.fr  </a:t>
            </a:r>
          </a:p>
        </p:txBody>
      </p:sp>
      <p:sp>
        <p:nvSpPr>
          <p:cNvPr id="2" name="ZoneTexte 1"/>
          <p:cNvSpPr txBox="1"/>
          <p:nvPr/>
        </p:nvSpPr>
        <p:spPr>
          <a:xfrm>
            <a:off x="4499991" y="1608454"/>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a:solidFill>
                  <a:schemeClr val="bg1"/>
                </a:solidFill>
              </a:rPr>
              <a:t>Vos professeurs principaux</a:t>
            </a:r>
          </a:p>
          <a:p>
            <a:pPr marL="285750" lvl="0" indent="-285750">
              <a:buFont typeface="Arial" panose="020B0604020202020204" pitchFamily="34" charset="0"/>
              <a:buChar char="•"/>
            </a:pPr>
            <a:r>
              <a:rPr lang="fr-FR" sz="1400" dirty="0">
                <a:solidFill>
                  <a:schemeClr val="bg1"/>
                </a:solidFill>
              </a:rPr>
              <a:t>Le Psy-En</a:t>
            </a:r>
          </a:p>
          <a:p>
            <a:pPr lvl="0"/>
            <a:r>
              <a:rPr lang="fr-FR" sz="1600" b="1" dirty="0">
                <a:solidFill>
                  <a:srgbClr val="F28E6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400" dirty="0">
                <a:solidFill>
                  <a:schemeClr val="bg1"/>
                </a:solidFill>
              </a:rPr>
              <a:t>Responsables de formations et étudiants ambassadeurs</a:t>
            </a:r>
          </a:p>
          <a:p>
            <a:pPr marL="285750" lvl="0" indent="-285750">
              <a:buFont typeface="Arial" panose="020B0604020202020204" pitchFamily="34" charset="0"/>
              <a:buChar char="•"/>
            </a:pPr>
            <a:r>
              <a:rPr lang="fr-FR" sz="1400" dirty="0">
                <a:solidFill>
                  <a:schemeClr val="bg1"/>
                </a:solidFill>
              </a:rPr>
              <a:t>Lors des journées portes ouvertes et salons virtuels avec conférences thématiques</a:t>
            </a:r>
            <a:endParaRPr lang="fr-FR" sz="1400" b="1" dirty="0">
              <a:solidFill>
                <a:schemeClr val="bg1"/>
              </a:solidFill>
            </a:endParaRPr>
          </a:p>
          <a:p>
            <a:r>
              <a:rPr lang="fr-FR" sz="1500" b="1" dirty="0">
                <a:solidFill>
                  <a:srgbClr val="F28E65"/>
                </a:solidFill>
              </a:rPr>
              <a:t>Consulter les ressources en ligne de nos partenaires </a:t>
            </a:r>
          </a:p>
          <a:p>
            <a:r>
              <a:rPr lang="fr-FR" sz="1000" i="1" dirty="0">
                <a:solidFill>
                  <a:schemeClr val="bg1"/>
                </a:solidFill>
              </a:rPr>
              <a:t>(accessibles gratuitement depuis la page d’accueil Parcoursup)</a:t>
            </a:r>
          </a:p>
        </p:txBody>
      </p:sp>
      <p:pic>
        <p:nvPicPr>
          <p:cNvPr id="3" name="Image 2"/>
          <p:cNvPicPr>
            <a:picLocks noChangeAspect="1"/>
          </p:cNvPicPr>
          <p:nvPr/>
        </p:nvPicPr>
        <p:blipFill>
          <a:blip r:embed="rId2"/>
          <a:stretch>
            <a:fillRect/>
          </a:stretch>
        </p:blipFill>
        <p:spPr>
          <a:xfrm>
            <a:off x="270120" y="1347614"/>
            <a:ext cx="2520280" cy="1413060"/>
          </a:xfrm>
          <a:prstGeom prst="rect">
            <a:avLst/>
          </a:prstGeom>
        </p:spPr>
      </p:pic>
      <p:pic>
        <p:nvPicPr>
          <p:cNvPr id="6" name="Image 5">
            <a:extLst>
              <a:ext uri="{FF2B5EF4-FFF2-40B4-BE49-F238E27FC236}">
                <a16:creationId xmlns:a16="http://schemas.microsoft.com/office/drawing/2014/main" id="{2EB32826-E9F0-48A2-818D-7D5E2A106439}"/>
              </a:ext>
            </a:extLst>
          </p:cNvPr>
          <p:cNvPicPr>
            <a:picLocks noChangeAspect="1"/>
          </p:cNvPicPr>
          <p:nvPr/>
        </p:nvPicPr>
        <p:blipFill>
          <a:blip r:embed="rId3"/>
          <a:stretch>
            <a:fillRect/>
          </a:stretch>
        </p:blipFill>
        <p:spPr>
          <a:xfrm>
            <a:off x="322624" y="2821098"/>
            <a:ext cx="2465280" cy="1699270"/>
          </a:xfrm>
          <a:prstGeom prst="rect">
            <a:avLst/>
          </a:prstGeom>
        </p:spPr>
      </p:pic>
      <p:sp>
        <p:nvSpPr>
          <p:cNvPr id="12" name="ZoneTexte 11">
            <a:extLst>
              <a:ext uri="{FF2B5EF4-FFF2-40B4-BE49-F238E27FC236}">
                <a16:creationId xmlns:a16="http://schemas.microsoft.com/office/drawing/2014/main" id="{ACE19948-C0C4-4047-8ED8-C1BA0C0D0873}"/>
              </a:ext>
            </a:extLst>
          </p:cNvPr>
          <p:cNvSpPr txBox="1"/>
          <p:nvPr/>
        </p:nvSpPr>
        <p:spPr>
          <a:xfrm>
            <a:off x="2783441" y="3191349"/>
            <a:ext cx="1493569" cy="646331"/>
          </a:xfrm>
          <a:prstGeom prst="rect">
            <a:avLst/>
          </a:prstGeom>
          <a:noFill/>
        </p:spPr>
        <p:txBody>
          <a:bodyPr wrap="square" rtlCol="0">
            <a:spAutoFit/>
          </a:bodyPr>
          <a:lstStyle/>
          <a:p>
            <a:r>
              <a:rPr lang="fr-FR" sz="1200" b="1" dirty="0">
                <a:solidFill>
                  <a:srgbClr val="F28E65"/>
                </a:solidFill>
              </a:rPr>
              <a:t>Terminales 2021-2022 </a:t>
            </a:r>
            <a:r>
              <a:rPr lang="fr-FR" sz="1200" dirty="0">
                <a:solidFill>
                  <a:srgbClr val="0C5076"/>
                </a:solidFill>
              </a:rPr>
              <a:t>: Les fiches élèves</a:t>
            </a:r>
          </a:p>
        </p:txBody>
      </p:sp>
    </p:spTree>
    <p:extLst>
      <p:ext uri="{BB962C8B-B14F-4D97-AF65-F5344CB8AC3E}">
        <p14:creationId xmlns:p14="http://schemas.microsoft.com/office/powerpoint/2010/main" val="381600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300" dirty="0"/>
              <a:t>Les nouvelles formations accessibles depuis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a:t>(PPPE)</a:t>
            </a:r>
          </a:p>
          <a:p>
            <a:pPr marL="171450" lvl="0" indent="-171450">
              <a:buFont typeface="Arial" panose="020B0604020202020204" pitchFamily="34" charset="0"/>
              <a:buChar char="•"/>
            </a:pPr>
            <a:r>
              <a:rPr lang="fr-FR" sz="1800" dirty="0"/>
              <a:t>Et 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Terminales2021-2022.fr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Tree>
    <p:extLst>
      <p:ext uri="{BB962C8B-B14F-4D97-AF65-F5344CB8AC3E}">
        <p14:creationId xmlns:p14="http://schemas.microsoft.com/office/powerpoint/2010/main" val="394974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a:t>Près de 5 000 formations en apprentissage disponibles en STS, IUT, Mentions complémentaires…</a:t>
            </a:r>
          </a:p>
          <a:p>
            <a:pPr marL="285750" lvl="1" indent="-285750">
              <a:lnSpc>
                <a:spcPct val="110000"/>
              </a:lnSpc>
              <a:defRPr/>
            </a:pPr>
            <a:r>
              <a:rPr lang="fr-FR" sz="1600" b="1" dirty="0">
                <a:solidFill>
                  <a:srgbClr val="ED7454"/>
                </a:solidFill>
              </a:rPr>
              <a:t>Etre étudiant apprenti 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31/01/2022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Tree>
    <p:extLst>
      <p:ext uri="{BB962C8B-B14F-4D97-AF65-F5344CB8AC3E}">
        <p14:creationId xmlns:p14="http://schemas.microsoft.com/office/powerpoint/2010/main" val="338852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dirty="0">
                <a:latin typeface="+mj-lt"/>
                <a:ea typeface="+mj-ea"/>
                <a:cs typeface="+mj-cs"/>
              </a:rPr>
              <a:t>Rechercher des formations</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dirty="0">
                <a:latin typeface="Calibri"/>
              </a:rPr>
              <a:t>Pour chaque formation trouvée :</a:t>
            </a:r>
          </a:p>
          <a:p>
            <a:pPr lvl="0" defTabSz="457200">
              <a:spcBef>
                <a:spcPct val="20000"/>
              </a:spcBef>
              <a:spcAft>
                <a:spcPts val="0"/>
              </a:spcAft>
              <a:buClr>
                <a:srgbClr val="FF0000"/>
              </a:buClr>
              <a:buSzPct val="100000"/>
              <a:defRPr/>
            </a:pPr>
            <a:endParaRPr lang="fr-FR" sz="1400" b="1" dirty="0">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nombre de places </a:t>
            </a:r>
            <a:r>
              <a:rPr lang="fr-FR" sz="1100" dirty="0">
                <a:solidFill>
                  <a:srgbClr val="0C5076"/>
                </a:solidFill>
                <a:latin typeface="Calibri"/>
              </a:rPr>
              <a:t>disponibles en 2022 (visible à partir du 20 janvier 2022) </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taux d'accès </a:t>
            </a:r>
            <a:r>
              <a:rPr lang="fr-FR" sz="1100" dirty="0">
                <a:solidFill>
                  <a:srgbClr val="0C5076"/>
                </a:solidFill>
                <a:latin typeface="Calibri"/>
              </a:rPr>
              <a:t>en 2021,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pourcentage de candidats  admis selon le type de baccalauréat </a:t>
            </a:r>
            <a:r>
              <a:rPr lang="fr-FR" sz="1100" dirty="0">
                <a:solidFill>
                  <a:srgbClr val="0C5076"/>
                </a:solidFill>
                <a:latin typeface="Calibri"/>
              </a:rPr>
              <a:t>en 2021</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Des </a:t>
            </a:r>
            <a:r>
              <a:rPr lang="fr-FR" sz="1100" b="1" dirty="0">
                <a:solidFill>
                  <a:srgbClr val="0C5076"/>
                </a:solidFill>
                <a:latin typeface="Calibri"/>
              </a:rPr>
              <a:t>suggestions de formations similaires </a:t>
            </a:r>
            <a:r>
              <a:rPr lang="fr-FR" sz="1100" dirty="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dirty="0">
                <a:solidFill>
                  <a:srgbClr val="0C5076"/>
                </a:solidFill>
                <a:latin typeface="Calibri"/>
              </a:rPr>
              <a:t>Un lien pour accéder à la fiche détaillée de la formation</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31/01/2022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2559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dirty="0">
                <a:solidFill>
                  <a:srgbClr val="ED7454"/>
                </a:solidFill>
              </a:rPr>
              <a:t>La formation </a:t>
            </a:r>
            <a:r>
              <a:rPr lang="fr-FR" sz="1200" dirty="0"/>
              <a:t>: les contenus et l’organisation des enseignements, les langues et options, les dispositifs pédagogiques, les éventuels frais, modalités et calendrier des épreuves écrites/orales prévues par certaines formations sélectives</a:t>
            </a:r>
            <a:br>
              <a:rPr lang="fr-FR" sz="1200" dirty="0"/>
            </a:br>
            <a:endParaRPr lang="fr-FR" sz="800" dirty="0"/>
          </a:p>
          <a:p>
            <a:pPr marL="171450" lvl="0" indent="-171450">
              <a:buClr>
                <a:srgbClr val="ED7454"/>
              </a:buClr>
              <a:buFont typeface="Arial" panose="020B0604020202020204" pitchFamily="34" charset="0"/>
              <a:buChar char="•"/>
            </a:pPr>
            <a:r>
              <a:rPr lang="fr-FR" sz="1200" b="1" dirty="0">
                <a:solidFill>
                  <a:srgbClr val="ED7454"/>
                </a:solidFill>
              </a:rPr>
              <a:t>Les connaissances et compétences attendues </a:t>
            </a:r>
            <a:r>
              <a:rPr lang="fr-FR" sz="1200" dirty="0"/>
              <a:t>: attendus nationaux, attendus complémentaires</a:t>
            </a:r>
            <a:endParaRPr lang="fr-FR" sz="1200" dirty="0">
              <a:cs typeface="Arial"/>
            </a:endParaRPr>
          </a:p>
          <a:p>
            <a:pPr marL="182245" lvl="0">
              <a:buClr>
                <a:srgbClr val="ED7454"/>
              </a:buClr>
            </a:pPr>
            <a:r>
              <a:rPr lang="fr-FR" sz="1200" u="sng" dirty="0"/>
              <a:t>Une rubrique « Bac 2022 » : des conseils sur les spécialités et options recommandées par les formations pour réussir </a:t>
            </a:r>
            <a:br>
              <a:rPr lang="fr-FR" sz="1200" u="sng" dirty="0"/>
            </a:br>
            <a:endParaRPr lang="fr-FR" sz="800" b="1" u="sng" dirty="0">
              <a:solidFill>
                <a:srgbClr val="F28E65"/>
              </a:solidFill>
              <a:cs typeface="Arial"/>
            </a:endParaRPr>
          </a:p>
          <a:p>
            <a:pPr marL="171450" lvl="0" indent="-171450">
              <a:buClr>
                <a:srgbClr val="ED7454"/>
              </a:buClr>
              <a:buFont typeface="Arial" panose="020B0604020202020204" pitchFamily="34" charset="0"/>
              <a:buChar char="•"/>
            </a:pPr>
            <a:r>
              <a:rPr lang="fr-FR" sz="1200" b="1" dirty="0">
                <a:solidFill>
                  <a:srgbClr val="ED7454"/>
                </a:solidFill>
              </a:rPr>
              <a:t>Les critères généraux d’examen des vœux</a:t>
            </a:r>
            <a:r>
              <a:rPr lang="fr-FR" sz="1200" b="1" dirty="0"/>
              <a:t> </a:t>
            </a:r>
            <a:r>
              <a:rPr lang="fr-FR" sz="1200" dirty="0"/>
              <a:t>pris en compte pour l’analyse du dossier (résultats académiques, compétences académiques, savoir-être, motivation et cohérence du projet ….)</a:t>
            </a:r>
            <a:endParaRPr lang="fr-FR" sz="1200" dirty="0">
              <a:cs typeface="Arial"/>
            </a:endParaRPr>
          </a:p>
          <a:p>
            <a:pPr marL="182245">
              <a:buClr>
                <a:srgbClr val="ED7454"/>
              </a:buClr>
            </a:pPr>
            <a:r>
              <a:rPr lang="fr-FR" sz="1200" u="sng" dirty="0"/>
              <a:t>Des informations sur le processus d’examen des vœux </a:t>
            </a:r>
            <a:r>
              <a:rPr lang="fr-FR" sz="1200" dirty="0"/>
              <a:t>: explications sur le fonctionnement d’une commission d’examen des vœux, informations sur les taux légaux mis en œuvre  (ex : taux minimum de lycéens boursiers admis)</a:t>
            </a:r>
            <a:br>
              <a:rPr lang="fr-FR" sz="1200" dirty="0"/>
            </a:br>
            <a:endParaRPr lang="fr-FR" sz="800" dirty="0">
              <a:cs typeface="Arial"/>
            </a:endParaRPr>
          </a:p>
          <a:p>
            <a:pPr marL="171450" indent="-171450">
              <a:buClr>
                <a:srgbClr val="ED7454"/>
              </a:buClr>
              <a:buFont typeface="Arial" panose="020B0604020202020204" pitchFamily="34" charset="0"/>
              <a:buChar char="•"/>
            </a:pPr>
            <a:r>
              <a:rPr lang="fr-FR" sz="1200" b="1" dirty="0">
                <a:solidFill>
                  <a:srgbClr val="ED7454"/>
                </a:solidFill>
              </a:rPr>
              <a:t>Les débouchés </a:t>
            </a:r>
            <a:r>
              <a:rPr lang="fr-FR" sz="1200" dirty="0"/>
              <a:t>: possibilités de poursuite d’études et, à partir du 20 janvier 2022, des indicateurs calculés au niveau national en termes de réussite et d’insertion professionnelle </a:t>
            </a:r>
            <a:endParaRPr lang="fr-FR" sz="1200" dirty="0">
              <a:cs typeface="Arial"/>
            </a:endParaRPr>
          </a:p>
          <a:p>
            <a:pPr marL="171450" indent="-171450">
              <a:buClr>
                <a:srgbClr val="ED7454"/>
              </a:buClr>
              <a:buFont typeface="Arial" panose="020B0604020202020204" pitchFamily="34" charset="0"/>
              <a:buChar char="•"/>
            </a:pPr>
            <a:r>
              <a:rPr lang="fr-FR" sz="1200" b="1" dirty="0">
                <a:solidFill>
                  <a:srgbClr val="ED7454"/>
                </a:solidFill>
              </a:rPr>
              <a:t>Les contacts des référents de la formation </a:t>
            </a:r>
            <a:r>
              <a:rPr lang="fr-FR" sz="1200" dirty="0"/>
              <a:t>(référent handicap, responsable pédagogique, étudiants ambassadeurs…)</a:t>
            </a:r>
            <a:endParaRPr lang="fr-FR" sz="1200" dirty="0">
              <a:cs typeface="Arial"/>
            </a:endParaRPr>
          </a:p>
          <a:p>
            <a:pPr marL="171450" lvl="0" indent="-171450">
              <a:buClr>
                <a:srgbClr val="ED7454"/>
              </a:buClr>
              <a:buFont typeface="Arial" panose="020B0604020202020204" pitchFamily="34" charset="0"/>
              <a:buChar char="•"/>
            </a:pPr>
            <a:r>
              <a:rPr lang="fr-FR" sz="1200" b="1" dirty="0">
                <a:solidFill>
                  <a:srgbClr val="ED7454"/>
                </a:solidFill>
              </a:rPr>
              <a:t>Les dates des Journées portes ouvertes ou journées d’immersion</a:t>
            </a:r>
            <a:endParaRPr lang="fr-FR" sz="1200" b="1" dirty="0">
              <a:solidFill>
                <a:srgbClr val="ED7454"/>
              </a:solidFill>
              <a:cs typeface="Arial"/>
            </a:endParaRPr>
          </a:p>
          <a:p>
            <a:pPr marL="171450" indent="-171450">
              <a:buClr>
                <a:srgbClr val="ED7454"/>
              </a:buClr>
              <a:buFont typeface="Arial" panose="020B0604020202020204" pitchFamily="34" charset="0"/>
              <a:buChar char="•"/>
            </a:pPr>
            <a:r>
              <a:rPr lang="fr-FR" sz="1200" b="1" dirty="0">
                <a:solidFill>
                  <a:srgbClr val="ED7454"/>
                </a:solidFill>
              </a:rPr>
              <a:t>Les chiffres clés  :  </a:t>
            </a:r>
            <a:r>
              <a:rPr lang="fr-FR" sz="1200" dirty="0"/>
              <a:t>l’admission en 2021, le nombre de places en 2022 (à partir du 20 janvier 2022)</a:t>
            </a:r>
            <a:endParaRPr lang="fr-FR" sz="1200" dirty="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31/01/2022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a:p>
        </p:txBody>
      </p:sp>
    </p:spTree>
    <p:extLst>
      <p:ext uri="{BB962C8B-B14F-4D97-AF65-F5344CB8AC3E}">
        <p14:creationId xmlns:p14="http://schemas.microsoft.com/office/powerpoint/2010/main" val="220478592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2880</TotalTime>
  <Words>3057</Words>
  <Application>Microsoft Office PowerPoint</Application>
  <PresentationFormat>Affichage à l'écran (16:9)</PresentationFormat>
  <Paragraphs>329</Paragraphs>
  <Slides>28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Arial-ItalicMT</vt:lpstr>
      <vt:lpstr>Calibri</vt:lpstr>
      <vt:lpstr>Lucida Grande</vt:lpstr>
      <vt:lpstr>Times New Roman</vt:lpstr>
      <vt:lpstr>Wingdings</vt:lpstr>
      <vt:lpstr>OPÉRATEURS</vt:lpstr>
      <vt:lpstr>w</vt:lpstr>
      <vt:lpstr>Présentation PowerPoint</vt:lpstr>
      <vt:lpstr>Présentation PowerPoint</vt:lpstr>
      <vt:lpstr>Les formations disponibles </vt:lpstr>
      <vt:lpstr>LE BON REFLEXE : S’INFORMER, SE RENSEIGNER</vt:lpstr>
      <vt:lpstr>Les nouvelles formations accessibles depuis la rentrée 2021</vt:lpstr>
      <vt:lpstr>Focus sur les formations en apprentissage  </vt:lpstr>
      <vt:lpstr>Présentation PowerPoint</vt:lpstr>
      <vt:lpstr>Présentation PowerPoint</vt:lpstr>
      <vt:lpstr>Présentation PowerPoint</vt:lpstr>
      <vt:lpstr>S’inscrire sur Parcoursup </vt:lpstr>
      <vt:lpstr>Les principales règles à retenir </vt:lpstr>
      <vt:lpstr>Focus sur les vœux multiples (1/3) </vt:lpstr>
      <vt:lpstr>Focus sur les vœux multiples (2/3) </vt:lpstr>
      <vt:lpstr>Focus sur les vœux multiples (3/3)  </vt:lpstr>
      <vt:lpstr>Focus sur le secteur géographique  </vt:lpstr>
      <vt:lpstr>Finaliser son dossier et confirmer vos vœux </vt:lpstr>
      <vt:lpstr>La fiche avenir renseignée par le lycée </vt:lpstr>
      <vt:lpstr>Les principes de l’admission </vt:lpstr>
      <vt:lpstr>Présentation PowerPoint</vt:lpstr>
      <vt:lpstr>La phase d’admission principale du 02 juin au 15 juillet 2022   </vt:lpstr>
      <vt:lpstr>Les réponses des formations et les choix des candidats  </vt:lpstr>
      <vt:lpstr>Présentation PowerPoint</vt:lpstr>
      <vt:lpstr>Présentation PowerPoint</vt:lpstr>
      <vt:lpstr>Des alertes dès qu’un candidat reçoit une proposition d’admission </vt:lpstr>
      <vt:lpstr>Comment répondre aux propositions d’admission ?   </vt:lpstr>
      <vt:lpstr>Les solutions pour les candidats qui n’ont pas reçu de proposition d’admission </vt:lpstr>
      <vt:lpstr>L’inscription administrative dans la formation choisie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Fabien Bordes</cp:lastModifiedBy>
  <cp:revision>101</cp:revision>
  <dcterms:created xsi:type="dcterms:W3CDTF">2020-10-27T08:44:50Z</dcterms:created>
  <dcterms:modified xsi:type="dcterms:W3CDTF">2022-01-31T15:45:38Z</dcterms:modified>
</cp:coreProperties>
</file>